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7" r:id="rId4"/>
    <p:sldId id="306" r:id="rId5"/>
    <p:sldId id="310" r:id="rId6"/>
    <p:sldId id="258" r:id="rId7"/>
    <p:sldId id="259" r:id="rId8"/>
    <p:sldId id="260" r:id="rId9"/>
    <p:sldId id="308" r:id="rId10"/>
    <p:sldId id="309" r:id="rId11"/>
    <p:sldId id="261" r:id="rId12"/>
    <p:sldId id="262" r:id="rId13"/>
    <p:sldId id="311" r:id="rId14"/>
    <p:sldId id="312" r:id="rId15"/>
    <p:sldId id="313" r:id="rId16"/>
    <p:sldId id="314" r:id="rId17"/>
    <p:sldId id="263" r:id="rId18"/>
    <p:sldId id="264" r:id="rId19"/>
    <p:sldId id="265" r:id="rId20"/>
    <p:sldId id="266" r:id="rId21"/>
    <p:sldId id="267" r:id="rId22"/>
    <p:sldId id="268" r:id="rId23"/>
    <p:sldId id="269" r:id="rId24"/>
    <p:sldId id="270" r:id="rId25"/>
    <p:sldId id="271" r:id="rId26"/>
    <p:sldId id="272" r:id="rId27"/>
    <p:sldId id="280"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1746"/>
    <a:srgbClr val="DAC2EC"/>
    <a:srgbClr val="006666"/>
    <a:srgbClr val="FBDDF5"/>
    <a:srgbClr val="F7AFB9"/>
    <a:srgbClr val="AA72D4"/>
    <a:srgbClr val="1F0E38"/>
    <a:srgbClr val="663300"/>
    <a:srgbClr val="2A1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60" d="100"/>
          <a:sy n="60" d="100"/>
        </p:scale>
        <p:origin x="96" y="1278"/>
      </p:cViewPr>
      <p:guideLst/>
    </p:cSldViewPr>
  </p:slideViewPr>
  <p:notesTextViewPr>
    <p:cViewPr>
      <p:scale>
        <a:sx n="1" d="1"/>
        <a:sy n="1" d="1"/>
      </p:scale>
      <p:origin x="0" y="0"/>
    </p:cViewPr>
  </p:notesTextViewPr>
  <p:sorterViewPr>
    <p:cViewPr>
      <p:scale>
        <a:sx n="100" d="100"/>
        <a:sy n="100" d="100"/>
      </p:scale>
      <p:origin x="0" y="-145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13325-DB19-4834-91F7-EECF11DC613A}" type="doc">
      <dgm:prSet loTypeId="urn:microsoft.com/office/officeart/2005/8/layout/bProcess3" loCatId="process" qsTypeId="urn:microsoft.com/office/officeart/2005/8/quickstyle/3d4" qsCatId="3D" csTypeId="urn:microsoft.com/office/officeart/2005/8/colors/colorful2" csCatId="colorful" phldr="1"/>
      <dgm:spPr/>
      <dgm:t>
        <a:bodyPr/>
        <a:lstStyle/>
        <a:p>
          <a:endParaRPr lang="es-ES"/>
        </a:p>
      </dgm:t>
    </dgm:pt>
    <dgm:pt modelId="{612522D7-3FA2-426E-AD02-A5C51A257546}">
      <dgm:prSet phldrT="[Texto]"/>
      <dgm:spPr/>
      <dgm:t>
        <a:bodyPr/>
        <a:lstStyle/>
        <a:p>
          <a:r>
            <a:rPr lang="es-ES" b="0" i="0" u="none" dirty="0"/>
            <a:t>– </a:t>
          </a:r>
          <a:r>
            <a:rPr lang="es-ES" b="0" i="0" u="none" dirty="0" err="1"/>
            <a:t>First</a:t>
          </a:r>
          <a:r>
            <a:rPr lang="es-ES" b="0" i="0" u="none" dirty="0"/>
            <a:t> and </a:t>
          </a:r>
          <a:r>
            <a:rPr lang="es-ES" b="0" i="0" u="none" dirty="0" err="1"/>
            <a:t>Last</a:t>
          </a:r>
          <a:r>
            <a:rPr lang="es-ES" b="0" i="0" u="none" dirty="0"/>
            <a:t> </a:t>
          </a:r>
          <a:r>
            <a:rPr lang="es-ES" b="0" i="0" u="none" dirty="0" err="1"/>
            <a:t>Name</a:t>
          </a:r>
          <a:endParaRPr lang="es-ES" dirty="0"/>
        </a:p>
      </dgm:t>
    </dgm:pt>
    <dgm:pt modelId="{D001621A-1029-4E35-B92A-81CC23004C98}" type="parTrans" cxnId="{B1739516-BA94-48CF-8600-408B847DFB5B}">
      <dgm:prSet/>
      <dgm:spPr/>
      <dgm:t>
        <a:bodyPr/>
        <a:lstStyle/>
        <a:p>
          <a:endParaRPr lang="es-ES"/>
        </a:p>
      </dgm:t>
    </dgm:pt>
    <dgm:pt modelId="{A8C28953-22C2-4125-9487-6FA27800BB57}" type="sibTrans" cxnId="{B1739516-BA94-48CF-8600-408B847DFB5B}">
      <dgm:prSet/>
      <dgm:spPr/>
      <dgm:t>
        <a:bodyPr/>
        <a:lstStyle/>
        <a:p>
          <a:endParaRPr lang="es-ES"/>
        </a:p>
      </dgm:t>
    </dgm:pt>
    <dgm:pt modelId="{08BC94D1-85B4-4E5C-B607-CFFCB24323D4}">
      <dgm:prSet/>
      <dgm:spPr/>
      <dgm:t>
        <a:bodyPr/>
        <a:lstStyle/>
        <a:p>
          <a:r>
            <a:rPr lang="es-ES" b="0" i="0" u="none" dirty="0"/>
            <a:t>– </a:t>
          </a:r>
          <a:r>
            <a:rPr lang="es-ES" b="0" i="0" u="none" dirty="0" err="1"/>
            <a:t>Permanent</a:t>
          </a:r>
          <a:r>
            <a:rPr lang="es-ES" b="0" i="0" u="none" dirty="0"/>
            <a:t> </a:t>
          </a:r>
          <a:r>
            <a:rPr lang="es-ES" b="0" i="0" u="none" dirty="0" err="1"/>
            <a:t>Residential</a:t>
          </a:r>
          <a:r>
            <a:rPr lang="es-ES" b="0" i="0" u="none" dirty="0"/>
            <a:t> </a:t>
          </a:r>
          <a:r>
            <a:rPr lang="es-ES" b="0" i="0" u="none" dirty="0" err="1"/>
            <a:t>Address</a:t>
          </a:r>
          <a:endParaRPr lang="es-ES" b="0" dirty="0"/>
        </a:p>
      </dgm:t>
    </dgm:pt>
    <dgm:pt modelId="{D916C582-BDEE-452B-8E50-F77D9B8B8EEF}" type="parTrans" cxnId="{9135B78B-D873-4342-BFF3-83550EE80659}">
      <dgm:prSet/>
      <dgm:spPr/>
      <dgm:t>
        <a:bodyPr/>
        <a:lstStyle/>
        <a:p>
          <a:endParaRPr lang="es-ES"/>
        </a:p>
      </dgm:t>
    </dgm:pt>
    <dgm:pt modelId="{50F83078-09A5-4065-9429-311B8E8BD46B}" type="sibTrans" cxnId="{9135B78B-D873-4342-BFF3-83550EE80659}">
      <dgm:prSet/>
      <dgm:spPr/>
      <dgm:t>
        <a:bodyPr/>
        <a:lstStyle/>
        <a:p>
          <a:endParaRPr lang="es-ES"/>
        </a:p>
      </dgm:t>
    </dgm:pt>
    <dgm:pt modelId="{4E750302-469E-4BF2-882D-380C70ECBEA6}">
      <dgm:prSet/>
      <dgm:spPr/>
      <dgm:t>
        <a:bodyPr/>
        <a:lstStyle/>
        <a:p>
          <a:r>
            <a:rPr lang="es-ES" b="0" i="0" u="none" dirty="0"/>
            <a:t>– US Mobile </a:t>
          </a:r>
          <a:r>
            <a:rPr lang="es-ES" b="0" i="0" u="none" dirty="0" err="1"/>
            <a:t>Phone</a:t>
          </a:r>
          <a:r>
            <a:rPr lang="es-ES" b="0" i="0" u="none" dirty="0"/>
            <a:t> </a:t>
          </a:r>
          <a:r>
            <a:rPr lang="es-ES" b="0" i="0" u="none" dirty="0" err="1"/>
            <a:t>Number</a:t>
          </a:r>
          <a:endParaRPr lang="es-ES" b="0" dirty="0"/>
        </a:p>
      </dgm:t>
    </dgm:pt>
    <dgm:pt modelId="{6E3A0E57-1400-422E-9656-E32FCE928A43}" type="parTrans" cxnId="{F787BAE6-0528-4202-B4F7-5148122BCBFA}">
      <dgm:prSet/>
      <dgm:spPr/>
      <dgm:t>
        <a:bodyPr/>
        <a:lstStyle/>
        <a:p>
          <a:endParaRPr lang="es-ES"/>
        </a:p>
      </dgm:t>
    </dgm:pt>
    <dgm:pt modelId="{87B81269-06D0-445D-9736-F918339518FE}" type="sibTrans" cxnId="{F787BAE6-0528-4202-B4F7-5148122BCBFA}">
      <dgm:prSet/>
      <dgm:spPr/>
      <dgm:t>
        <a:bodyPr/>
        <a:lstStyle/>
        <a:p>
          <a:endParaRPr lang="es-ES"/>
        </a:p>
      </dgm:t>
    </dgm:pt>
    <dgm:pt modelId="{3FAF3E0A-5A41-4519-8302-F81C0E46C3CE}">
      <dgm:prSet/>
      <dgm:spPr/>
      <dgm:t>
        <a:bodyPr/>
        <a:lstStyle/>
        <a:p>
          <a:r>
            <a:rPr lang="es-ES" b="0" i="0" u="none"/>
            <a:t>– Email</a:t>
          </a:r>
          <a:endParaRPr lang="es-ES" b="0"/>
        </a:p>
      </dgm:t>
    </dgm:pt>
    <dgm:pt modelId="{58C4FEE0-787D-48DF-B68D-449391216333}" type="parTrans" cxnId="{50D35FE0-1E8B-4303-9765-26D3D8BB87FB}">
      <dgm:prSet/>
      <dgm:spPr/>
      <dgm:t>
        <a:bodyPr/>
        <a:lstStyle/>
        <a:p>
          <a:endParaRPr lang="es-ES"/>
        </a:p>
      </dgm:t>
    </dgm:pt>
    <dgm:pt modelId="{8DC657B5-4319-4BF6-B319-50A6C0F54D9A}" type="sibTrans" cxnId="{50D35FE0-1E8B-4303-9765-26D3D8BB87FB}">
      <dgm:prSet/>
      <dgm:spPr/>
      <dgm:t>
        <a:bodyPr/>
        <a:lstStyle/>
        <a:p>
          <a:endParaRPr lang="es-ES"/>
        </a:p>
      </dgm:t>
    </dgm:pt>
    <dgm:pt modelId="{79D97256-D8A0-4BB8-B0C0-C62151E1F20B}">
      <dgm:prSet/>
      <dgm:spPr/>
      <dgm:t>
        <a:bodyPr/>
        <a:lstStyle/>
        <a:p>
          <a:r>
            <a:rPr lang="es-ES" b="0" i="0" u="none"/>
            <a:t>– Date of Birth (DOB)</a:t>
          </a:r>
          <a:endParaRPr lang="es-ES" b="0"/>
        </a:p>
      </dgm:t>
    </dgm:pt>
    <dgm:pt modelId="{30850D2C-7EB6-4E76-9766-573046D72349}" type="parTrans" cxnId="{DC7973AB-7468-4D55-9651-50F1E0E9ACDC}">
      <dgm:prSet/>
      <dgm:spPr/>
      <dgm:t>
        <a:bodyPr/>
        <a:lstStyle/>
        <a:p>
          <a:endParaRPr lang="es-ES"/>
        </a:p>
      </dgm:t>
    </dgm:pt>
    <dgm:pt modelId="{BD4B55BA-5700-4E90-AD08-EFBE5D07F5B3}" type="sibTrans" cxnId="{DC7973AB-7468-4D55-9651-50F1E0E9ACDC}">
      <dgm:prSet/>
      <dgm:spPr/>
      <dgm:t>
        <a:bodyPr/>
        <a:lstStyle/>
        <a:p>
          <a:endParaRPr lang="es-ES"/>
        </a:p>
      </dgm:t>
    </dgm:pt>
    <dgm:pt modelId="{4DA47C79-8551-4A45-B693-6B722EEC5850}">
      <dgm:prSet/>
      <dgm:spPr/>
      <dgm:t>
        <a:bodyPr/>
        <a:lstStyle/>
        <a:p>
          <a:r>
            <a:rPr lang="es-ES" b="0" i="0" u="none" dirty="0"/>
            <a:t>– Social Security </a:t>
          </a:r>
          <a:r>
            <a:rPr lang="es-ES" b="0" i="0" u="none" dirty="0" err="1"/>
            <a:t>Number</a:t>
          </a:r>
          <a:r>
            <a:rPr lang="es-ES" b="0" i="0" u="none" dirty="0"/>
            <a:t> (SSN)</a:t>
          </a:r>
          <a:endParaRPr lang="es-ES" b="0" dirty="0"/>
        </a:p>
      </dgm:t>
    </dgm:pt>
    <dgm:pt modelId="{EE8CBCE8-C334-4254-B406-81328D423286}" type="parTrans" cxnId="{DAD261BF-12B4-4483-B50B-DBFEA6F42D08}">
      <dgm:prSet/>
      <dgm:spPr/>
      <dgm:t>
        <a:bodyPr/>
        <a:lstStyle/>
        <a:p>
          <a:endParaRPr lang="es-ES"/>
        </a:p>
      </dgm:t>
    </dgm:pt>
    <dgm:pt modelId="{E9220F14-512E-40CD-BB2A-26F832932EA5}" type="sibTrans" cxnId="{DAD261BF-12B4-4483-B50B-DBFEA6F42D08}">
      <dgm:prSet/>
      <dgm:spPr/>
      <dgm:t>
        <a:bodyPr/>
        <a:lstStyle/>
        <a:p>
          <a:endParaRPr lang="es-ES"/>
        </a:p>
      </dgm:t>
    </dgm:pt>
    <dgm:pt modelId="{AD5060E2-9786-49A1-8B84-8DDB5DF46E78}">
      <dgm:prSet/>
      <dgm:spPr/>
      <dgm:t>
        <a:bodyPr/>
        <a:lstStyle/>
        <a:p>
          <a:r>
            <a:rPr lang="es-ES" b="0" i="0" u="none" dirty="0"/>
            <a:t>– US </a:t>
          </a:r>
          <a:r>
            <a:rPr lang="es-ES" b="0" i="0" u="none" dirty="0" err="1"/>
            <a:t>Residents</a:t>
          </a:r>
          <a:r>
            <a:rPr lang="es-ES" b="0" i="0" u="none" dirty="0"/>
            <a:t>.</a:t>
          </a:r>
          <a:endParaRPr lang="es-ES" dirty="0"/>
        </a:p>
      </dgm:t>
    </dgm:pt>
    <dgm:pt modelId="{EF9414DC-8B18-449A-996B-1DEC8C97B4E3}" type="parTrans" cxnId="{9F4C4351-741B-4937-B826-923312502F22}">
      <dgm:prSet/>
      <dgm:spPr/>
      <dgm:t>
        <a:bodyPr/>
        <a:lstStyle/>
        <a:p>
          <a:endParaRPr lang="es-ES"/>
        </a:p>
      </dgm:t>
    </dgm:pt>
    <dgm:pt modelId="{2556E790-7322-45A3-8572-BD9BE088CD0B}" type="sibTrans" cxnId="{9F4C4351-741B-4937-B826-923312502F22}">
      <dgm:prSet/>
      <dgm:spPr/>
      <dgm:t>
        <a:bodyPr/>
        <a:lstStyle/>
        <a:p>
          <a:endParaRPr lang="es-ES"/>
        </a:p>
      </dgm:t>
    </dgm:pt>
    <dgm:pt modelId="{81F7D9A9-DE4E-4AE7-BF4D-5C106FD25AB3}" type="pres">
      <dgm:prSet presAssocID="{47013325-DB19-4834-91F7-EECF11DC613A}" presName="Name0" presStyleCnt="0">
        <dgm:presLayoutVars>
          <dgm:dir/>
          <dgm:resizeHandles val="exact"/>
        </dgm:presLayoutVars>
      </dgm:prSet>
      <dgm:spPr/>
    </dgm:pt>
    <dgm:pt modelId="{F43D8ECA-DA5A-4956-9A74-D16DAD138024}" type="pres">
      <dgm:prSet presAssocID="{612522D7-3FA2-426E-AD02-A5C51A257546}" presName="node" presStyleLbl="node1" presStyleIdx="0" presStyleCnt="7">
        <dgm:presLayoutVars>
          <dgm:bulletEnabled val="1"/>
        </dgm:presLayoutVars>
      </dgm:prSet>
      <dgm:spPr/>
    </dgm:pt>
    <dgm:pt modelId="{53002966-D257-4259-9273-2E775ADF3218}" type="pres">
      <dgm:prSet presAssocID="{A8C28953-22C2-4125-9487-6FA27800BB57}" presName="sibTrans" presStyleLbl="sibTrans1D1" presStyleIdx="0" presStyleCnt="6"/>
      <dgm:spPr/>
    </dgm:pt>
    <dgm:pt modelId="{FAB3EEC2-BA8C-4AE6-9A68-FE7A88A83599}" type="pres">
      <dgm:prSet presAssocID="{A8C28953-22C2-4125-9487-6FA27800BB57}" presName="connectorText" presStyleLbl="sibTrans1D1" presStyleIdx="0" presStyleCnt="6"/>
      <dgm:spPr/>
    </dgm:pt>
    <dgm:pt modelId="{469068E0-851E-40D5-8541-0297125CEB22}" type="pres">
      <dgm:prSet presAssocID="{08BC94D1-85B4-4E5C-B607-CFFCB24323D4}" presName="node" presStyleLbl="node1" presStyleIdx="1" presStyleCnt="7">
        <dgm:presLayoutVars>
          <dgm:bulletEnabled val="1"/>
        </dgm:presLayoutVars>
      </dgm:prSet>
      <dgm:spPr/>
    </dgm:pt>
    <dgm:pt modelId="{343CA6DE-D6E4-43EB-80A6-8DC749EED51D}" type="pres">
      <dgm:prSet presAssocID="{50F83078-09A5-4065-9429-311B8E8BD46B}" presName="sibTrans" presStyleLbl="sibTrans1D1" presStyleIdx="1" presStyleCnt="6"/>
      <dgm:spPr/>
    </dgm:pt>
    <dgm:pt modelId="{DC8787D7-711D-4343-9682-5E6F822CBBB0}" type="pres">
      <dgm:prSet presAssocID="{50F83078-09A5-4065-9429-311B8E8BD46B}" presName="connectorText" presStyleLbl="sibTrans1D1" presStyleIdx="1" presStyleCnt="6"/>
      <dgm:spPr/>
    </dgm:pt>
    <dgm:pt modelId="{C69F9E22-73A1-45FF-B67D-E55FF6DE4964}" type="pres">
      <dgm:prSet presAssocID="{4E750302-469E-4BF2-882D-380C70ECBEA6}" presName="node" presStyleLbl="node1" presStyleIdx="2" presStyleCnt="7">
        <dgm:presLayoutVars>
          <dgm:bulletEnabled val="1"/>
        </dgm:presLayoutVars>
      </dgm:prSet>
      <dgm:spPr/>
    </dgm:pt>
    <dgm:pt modelId="{0F37B0DF-C6DF-4FA8-A245-7CDF32B66D2A}" type="pres">
      <dgm:prSet presAssocID="{87B81269-06D0-445D-9736-F918339518FE}" presName="sibTrans" presStyleLbl="sibTrans1D1" presStyleIdx="2" presStyleCnt="6"/>
      <dgm:spPr/>
    </dgm:pt>
    <dgm:pt modelId="{DD0321CB-4097-48ED-9CBD-93E43954990A}" type="pres">
      <dgm:prSet presAssocID="{87B81269-06D0-445D-9736-F918339518FE}" presName="connectorText" presStyleLbl="sibTrans1D1" presStyleIdx="2" presStyleCnt="6"/>
      <dgm:spPr/>
    </dgm:pt>
    <dgm:pt modelId="{A218CC2A-AABB-4078-8BBD-F9B7EEDF5ED8}" type="pres">
      <dgm:prSet presAssocID="{3FAF3E0A-5A41-4519-8302-F81C0E46C3CE}" presName="node" presStyleLbl="node1" presStyleIdx="3" presStyleCnt="7">
        <dgm:presLayoutVars>
          <dgm:bulletEnabled val="1"/>
        </dgm:presLayoutVars>
      </dgm:prSet>
      <dgm:spPr/>
    </dgm:pt>
    <dgm:pt modelId="{2F81CE60-43C6-45AB-A8CD-031B27E778AD}" type="pres">
      <dgm:prSet presAssocID="{8DC657B5-4319-4BF6-B319-50A6C0F54D9A}" presName="sibTrans" presStyleLbl="sibTrans1D1" presStyleIdx="3" presStyleCnt="6"/>
      <dgm:spPr/>
    </dgm:pt>
    <dgm:pt modelId="{B2EEACCF-7412-4ED3-BE9F-A2FD67371005}" type="pres">
      <dgm:prSet presAssocID="{8DC657B5-4319-4BF6-B319-50A6C0F54D9A}" presName="connectorText" presStyleLbl="sibTrans1D1" presStyleIdx="3" presStyleCnt="6"/>
      <dgm:spPr/>
    </dgm:pt>
    <dgm:pt modelId="{9FEBF1FC-9045-4FCA-B5FC-C1A0731E517D}" type="pres">
      <dgm:prSet presAssocID="{79D97256-D8A0-4BB8-B0C0-C62151E1F20B}" presName="node" presStyleLbl="node1" presStyleIdx="4" presStyleCnt="7">
        <dgm:presLayoutVars>
          <dgm:bulletEnabled val="1"/>
        </dgm:presLayoutVars>
      </dgm:prSet>
      <dgm:spPr/>
    </dgm:pt>
    <dgm:pt modelId="{BC536557-FB09-42DE-976B-3F98CE2A15FF}" type="pres">
      <dgm:prSet presAssocID="{BD4B55BA-5700-4E90-AD08-EFBE5D07F5B3}" presName="sibTrans" presStyleLbl="sibTrans1D1" presStyleIdx="4" presStyleCnt="6"/>
      <dgm:spPr/>
    </dgm:pt>
    <dgm:pt modelId="{67FA8B7E-7EF9-4236-B6DC-403C458D06A7}" type="pres">
      <dgm:prSet presAssocID="{BD4B55BA-5700-4E90-AD08-EFBE5D07F5B3}" presName="connectorText" presStyleLbl="sibTrans1D1" presStyleIdx="4" presStyleCnt="6"/>
      <dgm:spPr/>
    </dgm:pt>
    <dgm:pt modelId="{AB60643E-F287-4274-B070-4F8CE8C84EE6}" type="pres">
      <dgm:prSet presAssocID="{4DA47C79-8551-4A45-B693-6B722EEC5850}" presName="node" presStyleLbl="node1" presStyleIdx="5" presStyleCnt="7">
        <dgm:presLayoutVars>
          <dgm:bulletEnabled val="1"/>
        </dgm:presLayoutVars>
      </dgm:prSet>
      <dgm:spPr/>
    </dgm:pt>
    <dgm:pt modelId="{7E69846C-6A76-41AB-AB8E-ACE310035C13}" type="pres">
      <dgm:prSet presAssocID="{E9220F14-512E-40CD-BB2A-26F832932EA5}" presName="sibTrans" presStyleLbl="sibTrans1D1" presStyleIdx="5" presStyleCnt="6"/>
      <dgm:spPr/>
    </dgm:pt>
    <dgm:pt modelId="{0F1AEC7C-C4C0-4A2B-8C4E-B1C2264CC130}" type="pres">
      <dgm:prSet presAssocID="{E9220F14-512E-40CD-BB2A-26F832932EA5}" presName="connectorText" presStyleLbl="sibTrans1D1" presStyleIdx="5" presStyleCnt="6"/>
      <dgm:spPr/>
    </dgm:pt>
    <dgm:pt modelId="{171418E7-7823-4E89-8FEA-77B10DE63E03}" type="pres">
      <dgm:prSet presAssocID="{AD5060E2-9786-49A1-8B84-8DDB5DF46E78}" presName="node" presStyleLbl="node1" presStyleIdx="6" presStyleCnt="7">
        <dgm:presLayoutVars>
          <dgm:bulletEnabled val="1"/>
        </dgm:presLayoutVars>
      </dgm:prSet>
      <dgm:spPr/>
    </dgm:pt>
  </dgm:ptLst>
  <dgm:cxnLst>
    <dgm:cxn modelId="{CF0B2600-3F05-47BC-ADF7-BDC95FC133A9}" type="presOf" srcId="{612522D7-3FA2-426E-AD02-A5C51A257546}" destId="{F43D8ECA-DA5A-4956-9A74-D16DAD138024}" srcOrd="0" destOrd="0" presId="urn:microsoft.com/office/officeart/2005/8/layout/bProcess3"/>
    <dgm:cxn modelId="{B1739516-BA94-48CF-8600-408B847DFB5B}" srcId="{47013325-DB19-4834-91F7-EECF11DC613A}" destId="{612522D7-3FA2-426E-AD02-A5C51A257546}" srcOrd="0" destOrd="0" parTransId="{D001621A-1029-4E35-B92A-81CC23004C98}" sibTransId="{A8C28953-22C2-4125-9487-6FA27800BB57}"/>
    <dgm:cxn modelId="{C31E2E18-00F4-4FCD-BCE0-F1BE98F74717}" type="presOf" srcId="{E9220F14-512E-40CD-BB2A-26F832932EA5}" destId="{7E69846C-6A76-41AB-AB8E-ACE310035C13}" srcOrd="0" destOrd="0" presId="urn:microsoft.com/office/officeart/2005/8/layout/bProcess3"/>
    <dgm:cxn modelId="{9A734E1E-B104-47CB-AB84-3F266FBEADF6}" type="presOf" srcId="{50F83078-09A5-4065-9429-311B8E8BD46B}" destId="{343CA6DE-D6E4-43EB-80A6-8DC749EED51D}" srcOrd="0" destOrd="0" presId="urn:microsoft.com/office/officeart/2005/8/layout/bProcess3"/>
    <dgm:cxn modelId="{AC08D41E-13E9-486F-B0F5-642D4E031062}" type="presOf" srcId="{4DA47C79-8551-4A45-B693-6B722EEC5850}" destId="{AB60643E-F287-4274-B070-4F8CE8C84EE6}" srcOrd="0" destOrd="0" presId="urn:microsoft.com/office/officeart/2005/8/layout/bProcess3"/>
    <dgm:cxn modelId="{0BFF5B35-3496-485E-BD69-1BB648E33882}" type="presOf" srcId="{8DC657B5-4319-4BF6-B319-50A6C0F54D9A}" destId="{2F81CE60-43C6-45AB-A8CD-031B27E778AD}" srcOrd="0" destOrd="0" presId="urn:microsoft.com/office/officeart/2005/8/layout/bProcess3"/>
    <dgm:cxn modelId="{23A36438-B6A0-4C56-A45B-CE3C17DDC76C}" type="presOf" srcId="{E9220F14-512E-40CD-BB2A-26F832932EA5}" destId="{0F1AEC7C-C4C0-4A2B-8C4E-B1C2264CC130}" srcOrd="1" destOrd="0" presId="urn:microsoft.com/office/officeart/2005/8/layout/bProcess3"/>
    <dgm:cxn modelId="{3384EB43-DF2F-41E8-9D73-E09EF4D21FCA}" type="presOf" srcId="{87B81269-06D0-445D-9736-F918339518FE}" destId="{DD0321CB-4097-48ED-9CBD-93E43954990A}" srcOrd="1" destOrd="0" presId="urn:microsoft.com/office/officeart/2005/8/layout/bProcess3"/>
    <dgm:cxn modelId="{9F4C4351-741B-4937-B826-923312502F22}" srcId="{47013325-DB19-4834-91F7-EECF11DC613A}" destId="{AD5060E2-9786-49A1-8B84-8DDB5DF46E78}" srcOrd="6" destOrd="0" parTransId="{EF9414DC-8B18-449A-996B-1DEC8C97B4E3}" sibTransId="{2556E790-7322-45A3-8572-BD9BE088CD0B}"/>
    <dgm:cxn modelId="{81608674-29B1-4E48-A5FB-712CD32135B3}" type="presOf" srcId="{4E750302-469E-4BF2-882D-380C70ECBEA6}" destId="{C69F9E22-73A1-45FF-B67D-E55FF6DE4964}" srcOrd="0" destOrd="0" presId="urn:microsoft.com/office/officeart/2005/8/layout/bProcess3"/>
    <dgm:cxn modelId="{475F9E54-798C-485F-966E-A731D180F4F9}" type="presOf" srcId="{A8C28953-22C2-4125-9487-6FA27800BB57}" destId="{FAB3EEC2-BA8C-4AE6-9A68-FE7A88A83599}" srcOrd="1" destOrd="0" presId="urn:microsoft.com/office/officeart/2005/8/layout/bProcess3"/>
    <dgm:cxn modelId="{CF3DA874-EF50-48C9-9AAE-1DDF01B7FB6F}" type="presOf" srcId="{BD4B55BA-5700-4E90-AD08-EFBE5D07F5B3}" destId="{BC536557-FB09-42DE-976B-3F98CE2A15FF}" srcOrd="0" destOrd="0" presId="urn:microsoft.com/office/officeart/2005/8/layout/bProcess3"/>
    <dgm:cxn modelId="{DFF66D77-F6B7-4D3B-B6F5-DCE4A6F9AB30}" type="presOf" srcId="{BD4B55BA-5700-4E90-AD08-EFBE5D07F5B3}" destId="{67FA8B7E-7EF9-4236-B6DC-403C458D06A7}" srcOrd="1" destOrd="0" presId="urn:microsoft.com/office/officeart/2005/8/layout/bProcess3"/>
    <dgm:cxn modelId="{828F837B-1BDD-43E2-A50B-6AE7275B4F05}" type="presOf" srcId="{47013325-DB19-4834-91F7-EECF11DC613A}" destId="{81F7D9A9-DE4E-4AE7-BF4D-5C106FD25AB3}" srcOrd="0" destOrd="0" presId="urn:microsoft.com/office/officeart/2005/8/layout/bProcess3"/>
    <dgm:cxn modelId="{9135B78B-D873-4342-BFF3-83550EE80659}" srcId="{47013325-DB19-4834-91F7-EECF11DC613A}" destId="{08BC94D1-85B4-4E5C-B607-CFFCB24323D4}" srcOrd="1" destOrd="0" parTransId="{D916C582-BDEE-452B-8E50-F77D9B8B8EEF}" sibTransId="{50F83078-09A5-4065-9429-311B8E8BD46B}"/>
    <dgm:cxn modelId="{A643BA93-A221-494D-8ED2-8AB4112D0E53}" type="presOf" srcId="{AD5060E2-9786-49A1-8B84-8DDB5DF46E78}" destId="{171418E7-7823-4E89-8FEA-77B10DE63E03}" srcOrd="0" destOrd="0" presId="urn:microsoft.com/office/officeart/2005/8/layout/bProcess3"/>
    <dgm:cxn modelId="{1685C09F-2B9C-41C1-BA5A-EF3B0E3CBE4F}" type="presOf" srcId="{87B81269-06D0-445D-9736-F918339518FE}" destId="{0F37B0DF-C6DF-4FA8-A245-7CDF32B66D2A}" srcOrd="0" destOrd="0" presId="urn:microsoft.com/office/officeart/2005/8/layout/bProcess3"/>
    <dgm:cxn modelId="{DC7973AB-7468-4D55-9651-50F1E0E9ACDC}" srcId="{47013325-DB19-4834-91F7-EECF11DC613A}" destId="{79D97256-D8A0-4BB8-B0C0-C62151E1F20B}" srcOrd="4" destOrd="0" parTransId="{30850D2C-7EB6-4E76-9766-573046D72349}" sibTransId="{BD4B55BA-5700-4E90-AD08-EFBE5D07F5B3}"/>
    <dgm:cxn modelId="{DAD261BF-12B4-4483-B50B-DBFEA6F42D08}" srcId="{47013325-DB19-4834-91F7-EECF11DC613A}" destId="{4DA47C79-8551-4A45-B693-6B722EEC5850}" srcOrd="5" destOrd="0" parTransId="{EE8CBCE8-C334-4254-B406-81328D423286}" sibTransId="{E9220F14-512E-40CD-BB2A-26F832932EA5}"/>
    <dgm:cxn modelId="{15C73CC2-7C08-48DF-BA31-E74EEDCEF53C}" type="presOf" srcId="{8DC657B5-4319-4BF6-B319-50A6C0F54D9A}" destId="{B2EEACCF-7412-4ED3-BE9F-A2FD67371005}" srcOrd="1" destOrd="0" presId="urn:microsoft.com/office/officeart/2005/8/layout/bProcess3"/>
    <dgm:cxn modelId="{455552CF-F26B-44DD-BDC9-4602658F6D89}" type="presOf" srcId="{A8C28953-22C2-4125-9487-6FA27800BB57}" destId="{53002966-D257-4259-9273-2E775ADF3218}" srcOrd="0" destOrd="0" presId="urn:microsoft.com/office/officeart/2005/8/layout/bProcess3"/>
    <dgm:cxn modelId="{24AC7DDA-D1F4-4B58-8B9C-9724BF2F3009}" type="presOf" srcId="{50F83078-09A5-4065-9429-311B8E8BD46B}" destId="{DC8787D7-711D-4343-9682-5E6F822CBBB0}" srcOrd="1" destOrd="0" presId="urn:microsoft.com/office/officeart/2005/8/layout/bProcess3"/>
    <dgm:cxn modelId="{09DC41DD-F087-4126-BAAC-4111FC6272A2}" type="presOf" srcId="{79D97256-D8A0-4BB8-B0C0-C62151E1F20B}" destId="{9FEBF1FC-9045-4FCA-B5FC-C1A0731E517D}" srcOrd="0" destOrd="0" presId="urn:microsoft.com/office/officeart/2005/8/layout/bProcess3"/>
    <dgm:cxn modelId="{50D35FE0-1E8B-4303-9765-26D3D8BB87FB}" srcId="{47013325-DB19-4834-91F7-EECF11DC613A}" destId="{3FAF3E0A-5A41-4519-8302-F81C0E46C3CE}" srcOrd="3" destOrd="0" parTransId="{58C4FEE0-787D-48DF-B68D-449391216333}" sibTransId="{8DC657B5-4319-4BF6-B319-50A6C0F54D9A}"/>
    <dgm:cxn modelId="{F787BAE6-0528-4202-B4F7-5148122BCBFA}" srcId="{47013325-DB19-4834-91F7-EECF11DC613A}" destId="{4E750302-469E-4BF2-882D-380C70ECBEA6}" srcOrd="2" destOrd="0" parTransId="{6E3A0E57-1400-422E-9656-E32FCE928A43}" sibTransId="{87B81269-06D0-445D-9736-F918339518FE}"/>
    <dgm:cxn modelId="{F8FFFAEE-89F1-45F6-8382-EFA1B7260754}" type="presOf" srcId="{08BC94D1-85B4-4E5C-B607-CFFCB24323D4}" destId="{469068E0-851E-40D5-8541-0297125CEB22}" srcOrd="0" destOrd="0" presId="urn:microsoft.com/office/officeart/2005/8/layout/bProcess3"/>
    <dgm:cxn modelId="{C9C6FDF6-9C66-48F2-BBCE-262C7B01B74B}" type="presOf" srcId="{3FAF3E0A-5A41-4519-8302-F81C0E46C3CE}" destId="{A218CC2A-AABB-4078-8BBD-F9B7EEDF5ED8}" srcOrd="0" destOrd="0" presId="urn:microsoft.com/office/officeart/2005/8/layout/bProcess3"/>
    <dgm:cxn modelId="{A9DA9E1B-1714-478D-8670-1BBC2F6F6B7C}" type="presParOf" srcId="{81F7D9A9-DE4E-4AE7-BF4D-5C106FD25AB3}" destId="{F43D8ECA-DA5A-4956-9A74-D16DAD138024}" srcOrd="0" destOrd="0" presId="urn:microsoft.com/office/officeart/2005/8/layout/bProcess3"/>
    <dgm:cxn modelId="{C9952DD2-83E4-4B6A-B7BC-87F86233A321}" type="presParOf" srcId="{81F7D9A9-DE4E-4AE7-BF4D-5C106FD25AB3}" destId="{53002966-D257-4259-9273-2E775ADF3218}" srcOrd="1" destOrd="0" presId="urn:microsoft.com/office/officeart/2005/8/layout/bProcess3"/>
    <dgm:cxn modelId="{AA491695-1333-4481-940D-CFA8DF3EDF32}" type="presParOf" srcId="{53002966-D257-4259-9273-2E775ADF3218}" destId="{FAB3EEC2-BA8C-4AE6-9A68-FE7A88A83599}" srcOrd="0" destOrd="0" presId="urn:microsoft.com/office/officeart/2005/8/layout/bProcess3"/>
    <dgm:cxn modelId="{805902F1-774E-4442-958A-B620EF2652A1}" type="presParOf" srcId="{81F7D9A9-DE4E-4AE7-BF4D-5C106FD25AB3}" destId="{469068E0-851E-40D5-8541-0297125CEB22}" srcOrd="2" destOrd="0" presId="urn:microsoft.com/office/officeart/2005/8/layout/bProcess3"/>
    <dgm:cxn modelId="{6E5D4E7D-5F86-4407-97F8-0CD95E24F691}" type="presParOf" srcId="{81F7D9A9-DE4E-4AE7-BF4D-5C106FD25AB3}" destId="{343CA6DE-D6E4-43EB-80A6-8DC749EED51D}" srcOrd="3" destOrd="0" presId="urn:microsoft.com/office/officeart/2005/8/layout/bProcess3"/>
    <dgm:cxn modelId="{669B2D2D-FA3F-4EC5-9E3C-5C0526A32F51}" type="presParOf" srcId="{343CA6DE-D6E4-43EB-80A6-8DC749EED51D}" destId="{DC8787D7-711D-4343-9682-5E6F822CBBB0}" srcOrd="0" destOrd="0" presId="urn:microsoft.com/office/officeart/2005/8/layout/bProcess3"/>
    <dgm:cxn modelId="{9688C488-7907-4E43-B475-EC04F249C30F}" type="presParOf" srcId="{81F7D9A9-DE4E-4AE7-BF4D-5C106FD25AB3}" destId="{C69F9E22-73A1-45FF-B67D-E55FF6DE4964}" srcOrd="4" destOrd="0" presId="urn:microsoft.com/office/officeart/2005/8/layout/bProcess3"/>
    <dgm:cxn modelId="{DD0E4A56-BE5C-46F7-BA94-39EA14AF429D}" type="presParOf" srcId="{81F7D9A9-DE4E-4AE7-BF4D-5C106FD25AB3}" destId="{0F37B0DF-C6DF-4FA8-A245-7CDF32B66D2A}" srcOrd="5" destOrd="0" presId="urn:microsoft.com/office/officeart/2005/8/layout/bProcess3"/>
    <dgm:cxn modelId="{F4653741-85DB-40C7-ABF9-6F28134CCDAF}" type="presParOf" srcId="{0F37B0DF-C6DF-4FA8-A245-7CDF32B66D2A}" destId="{DD0321CB-4097-48ED-9CBD-93E43954990A}" srcOrd="0" destOrd="0" presId="urn:microsoft.com/office/officeart/2005/8/layout/bProcess3"/>
    <dgm:cxn modelId="{67A12929-4451-4741-AA9A-49A767C87DD4}" type="presParOf" srcId="{81F7D9A9-DE4E-4AE7-BF4D-5C106FD25AB3}" destId="{A218CC2A-AABB-4078-8BBD-F9B7EEDF5ED8}" srcOrd="6" destOrd="0" presId="urn:microsoft.com/office/officeart/2005/8/layout/bProcess3"/>
    <dgm:cxn modelId="{AC01B8B2-90C7-4AF2-9D3C-868BF06079A2}" type="presParOf" srcId="{81F7D9A9-DE4E-4AE7-BF4D-5C106FD25AB3}" destId="{2F81CE60-43C6-45AB-A8CD-031B27E778AD}" srcOrd="7" destOrd="0" presId="urn:microsoft.com/office/officeart/2005/8/layout/bProcess3"/>
    <dgm:cxn modelId="{738E0497-E213-4C29-B906-C71274BB6E9E}" type="presParOf" srcId="{2F81CE60-43C6-45AB-A8CD-031B27E778AD}" destId="{B2EEACCF-7412-4ED3-BE9F-A2FD67371005}" srcOrd="0" destOrd="0" presId="urn:microsoft.com/office/officeart/2005/8/layout/bProcess3"/>
    <dgm:cxn modelId="{E483B646-18ED-4A12-9762-1E28BC9F9BCC}" type="presParOf" srcId="{81F7D9A9-DE4E-4AE7-BF4D-5C106FD25AB3}" destId="{9FEBF1FC-9045-4FCA-B5FC-C1A0731E517D}" srcOrd="8" destOrd="0" presId="urn:microsoft.com/office/officeart/2005/8/layout/bProcess3"/>
    <dgm:cxn modelId="{26FFAAE2-8B55-47B6-909A-86FBBE1C27B9}" type="presParOf" srcId="{81F7D9A9-DE4E-4AE7-BF4D-5C106FD25AB3}" destId="{BC536557-FB09-42DE-976B-3F98CE2A15FF}" srcOrd="9" destOrd="0" presId="urn:microsoft.com/office/officeart/2005/8/layout/bProcess3"/>
    <dgm:cxn modelId="{12FC04D2-CFFD-47E6-A06E-3FF310BA58BB}" type="presParOf" srcId="{BC536557-FB09-42DE-976B-3F98CE2A15FF}" destId="{67FA8B7E-7EF9-4236-B6DC-403C458D06A7}" srcOrd="0" destOrd="0" presId="urn:microsoft.com/office/officeart/2005/8/layout/bProcess3"/>
    <dgm:cxn modelId="{9E6C215D-7F4F-4019-80AD-B7573DE04184}" type="presParOf" srcId="{81F7D9A9-DE4E-4AE7-BF4D-5C106FD25AB3}" destId="{AB60643E-F287-4274-B070-4F8CE8C84EE6}" srcOrd="10" destOrd="0" presId="urn:microsoft.com/office/officeart/2005/8/layout/bProcess3"/>
    <dgm:cxn modelId="{3EEC0EF6-E9D9-4F2B-A0E8-C55D2F9C533B}" type="presParOf" srcId="{81F7D9A9-DE4E-4AE7-BF4D-5C106FD25AB3}" destId="{7E69846C-6A76-41AB-AB8E-ACE310035C13}" srcOrd="11" destOrd="0" presId="urn:microsoft.com/office/officeart/2005/8/layout/bProcess3"/>
    <dgm:cxn modelId="{7A7EF67D-1E31-46FB-910F-B16DA28F4F2B}" type="presParOf" srcId="{7E69846C-6A76-41AB-AB8E-ACE310035C13}" destId="{0F1AEC7C-C4C0-4A2B-8C4E-B1C2264CC130}" srcOrd="0" destOrd="0" presId="urn:microsoft.com/office/officeart/2005/8/layout/bProcess3"/>
    <dgm:cxn modelId="{19B17FE3-7AFD-4657-9EAD-BFEEDE42BFC9}" type="presParOf" srcId="{81F7D9A9-DE4E-4AE7-BF4D-5C106FD25AB3}" destId="{171418E7-7823-4E89-8FEA-77B10DE63E03}"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399F5D-9F98-4EEA-971E-B5B1FF8EC706}" type="doc">
      <dgm:prSet loTypeId="urn:microsoft.com/office/officeart/2005/8/layout/arrow1" loCatId="relationship" qsTypeId="urn:microsoft.com/office/officeart/2005/8/quickstyle/simple1" qsCatId="simple" csTypeId="urn:microsoft.com/office/officeart/2005/8/colors/accent0_3" csCatId="mainScheme" phldr="1"/>
      <dgm:spPr/>
      <dgm:t>
        <a:bodyPr/>
        <a:lstStyle/>
        <a:p>
          <a:endParaRPr lang="es-ES"/>
        </a:p>
      </dgm:t>
    </dgm:pt>
    <dgm:pt modelId="{CE61B3B0-1AC1-435A-AF10-7034AA068E56}">
      <dgm:prSet phldrT="[Texto]" custT="1"/>
      <dgm:spPr/>
      <dgm:t>
        <a:bodyPr/>
        <a:lstStyle/>
        <a:p>
          <a:r>
            <a:rPr lang="en-US" sz="1600" b="1" i="0" u="none" dirty="0">
              <a:solidFill>
                <a:srgbClr val="F7AFB9"/>
              </a:solidFill>
            </a:rPr>
            <a:t>– No monthly maintenance fees, no minimum balance requirements.</a:t>
          </a:r>
          <a:endParaRPr lang="es-ES" sz="1600" b="1" dirty="0">
            <a:solidFill>
              <a:srgbClr val="F7AFB9"/>
            </a:solidFill>
          </a:endParaRPr>
        </a:p>
      </dgm:t>
    </dgm:pt>
    <dgm:pt modelId="{3EAD0B9A-9E58-42AD-8BB5-BCD5AA7A94C7}" type="parTrans" cxnId="{26BEADE9-BFBC-494D-8333-F286CE71EA76}">
      <dgm:prSet/>
      <dgm:spPr/>
      <dgm:t>
        <a:bodyPr/>
        <a:lstStyle/>
        <a:p>
          <a:endParaRPr lang="es-ES"/>
        </a:p>
      </dgm:t>
    </dgm:pt>
    <dgm:pt modelId="{51CD1001-3CCD-4E05-949B-01876369B07B}" type="sibTrans" cxnId="{26BEADE9-BFBC-494D-8333-F286CE71EA76}">
      <dgm:prSet/>
      <dgm:spPr/>
      <dgm:t>
        <a:bodyPr/>
        <a:lstStyle/>
        <a:p>
          <a:endParaRPr lang="es-ES"/>
        </a:p>
      </dgm:t>
    </dgm:pt>
    <dgm:pt modelId="{1C5DC80D-5770-475C-9CDB-70602BE0EDDF}">
      <dgm:prSet custT="1"/>
      <dgm:spPr/>
      <dgm:t>
        <a:bodyPr/>
        <a:lstStyle/>
        <a:p>
          <a:r>
            <a:rPr lang="en-US" sz="1800" b="1" i="0" u="none" dirty="0">
              <a:solidFill>
                <a:srgbClr val="F7AFB9"/>
              </a:solidFill>
            </a:rPr>
            <a:t>– Unlimited savings accounts with a competitive interest rate.</a:t>
          </a:r>
          <a:endParaRPr lang="en-US" sz="1800" b="1" dirty="0">
            <a:solidFill>
              <a:srgbClr val="F7AFB9"/>
            </a:solidFill>
          </a:endParaRPr>
        </a:p>
      </dgm:t>
    </dgm:pt>
    <dgm:pt modelId="{ECD53871-7A1D-4F21-9D20-5B96594D862E}" type="parTrans" cxnId="{7B3EB31A-DF40-4AE3-B732-F06583679FF7}">
      <dgm:prSet/>
      <dgm:spPr/>
      <dgm:t>
        <a:bodyPr/>
        <a:lstStyle/>
        <a:p>
          <a:endParaRPr lang="es-ES"/>
        </a:p>
      </dgm:t>
    </dgm:pt>
    <dgm:pt modelId="{16FED5D8-80F7-4738-91D8-596701B65EDE}" type="sibTrans" cxnId="{7B3EB31A-DF40-4AE3-B732-F06583679FF7}">
      <dgm:prSet/>
      <dgm:spPr/>
      <dgm:t>
        <a:bodyPr/>
        <a:lstStyle/>
        <a:p>
          <a:endParaRPr lang="es-ES"/>
        </a:p>
      </dgm:t>
    </dgm:pt>
    <dgm:pt modelId="{60A36A2F-E940-4A6A-96EE-E224006B863D}">
      <dgm:prSet custT="1"/>
      <dgm:spPr/>
      <dgm:t>
        <a:bodyPr/>
        <a:lstStyle/>
        <a:p>
          <a:r>
            <a:rPr lang="en-US" sz="1800" b="1" i="0" u="none" dirty="0">
              <a:solidFill>
                <a:srgbClr val="F7AFB9"/>
              </a:solidFill>
            </a:rPr>
            <a:t> Conventional and Unconventional rules to help build savings</a:t>
          </a:r>
          <a:endParaRPr lang="en-US" sz="1800" b="1" dirty="0">
            <a:solidFill>
              <a:srgbClr val="F7AFB9"/>
            </a:solidFill>
          </a:endParaRPr>
        </a:p>
      </dgm:t>
    </dgm:pt>
    <dgm:pt modelId="{934ECAE9-185C-4E4D-993E-645628427AD0}" type="parTrans" cxnId="{FCB9571F-BDF6-47EB-9530-E4AE54D3F47D}">
      <dgm:prSet/>
      <dgm:spPr/>
      <dgm:t>
        <a:bodyPr/>
        <a:lstStyle/>
        <a:p>
          <a:endParaRPr lang="es-ES"/>
        </a:p>
      </dgm:t>
    </dgm:pt>
    <dgm:pt modelId="{88E3A99F-218C-41BC-9B0F-21C8FE026EB2}" type="sibTrans" cxnId="{FCB9571F-BDF6-47EB-9530-E4AE54D3F47D}">
      <dgm:prSet/>
      <dgm:spPr/>
      <dgm:t>
        <a:bodyPr/>
        <a:lstStyle/>
        <a:p>
          <a:endParaRPr lang="es-ES"/>
        </a:p>
      </dgm:t>
    </dgm:pt>
    <dgm:pt modelId="{DF027EF0-9AEF-4A2B-938F-CE010A8310EE}">
      <dgm:prSet custT="1"/>
      <dgm:spPr/>
      <dgm:t>
        <a:bodyPr/>
        <a:lstStyle/>
        <a:p>
          <a:r>
            <a:rPr lang="en-US" sz="1600" b="1" i="0" u="none" dirty="0">
              <a:solidFill>
                <a:srgbClr val="F7AFB9"/>
              </a:solidFill>
            </a:rPr>
            <a:t>– Karma accounts and Surprise Cashback programs that put money back in the member community.</a:t>
          </a:r>
          <a:endParaRPr lang="en-US" sz="1600" b="1" dirty="0">
            <a:solidFill>
              <a:srgbClr val="F7AFB9"/>
            </a:solidFill>
          </a:endParaRPr>
        </a:p>
      </dgm:t>
    </dgm:pt>
    <dgm:pt modelId="{49EF4582-F819-484B-AC2B-589F7B20EF36}" type="parTrans" cxnId="{27CDE96D-990D-4002-872D-3EB204250D4F}">
      <dgm:prSet/>
      <dgm:spPr/>
      <dgm:t>
        <a:bodyPr/>
        <a:lstStyle/>
        <a:p>
          <a:endParaRPr lang="es-ES"/>
        </a:p>
      </dgm:t>
    </dgm:pt>
    <dgm:pt modelId="{0673BE5F-65D6-4C89-A5DB-27C94A60C87E}" type="sibTrans" cxnId="{27CDE96D-990D-4002-872D-3EB204250D4F}">
      <dgm:prSet/>
      <dgm:spPr/>
      <dgm:t>
        <a:bodyPr/>
        <a:lstStyle/>
        <a:p>
          <a:endParaRPr lang="es-ES"/>
        </a:p>
      </dgm:t>
    </dgm:pt>
    <dgm:pt modelId="{06DAD6D8-55AF-49B7-B1E2-565D31B5DEA7}">
      <dgm:prSet custT="1"/>
      <dgm:spPr/>
      <dgm:t>
        <a:bodyPr/>
        <a:lstStyle/>
        <a:p>
          <a:r>
            <a:rPr lang="en-US" sz="1600" b="1" i="0" u="none" dirty="0">
              <a:solidFill>
                <a:srgbClr val="F7AFB9"/>
              </a:solidFill>
            </a:rPr>
            <a:t>– Live, US based customer service 24 hours a day, 7 days a week.</a:t>
          </a:r>
          <a:endParaRPr lang="en-US" sz="1600" b="1" dirty="0">
            <a:solidFill>
              <a:srgbClr val="F7AFB9"/>
            </a:solidFill>
          </a:endParaRPr>
        </a:p>
      </dgm:t>
    </dgm:pt>
    <dgm:pt modelId="{78E243E7-E3A8-4F80-AB33-6DC806151A86}" type="parTrans" cxnId="{EA3BAF1A-7860-412D-BA1F-AC71D3430590}">
      <dgm:prSet/>
      <dgm:spPr/>
      <dgm:t>
        <a:bodyPr/>
        <a:lstStyle/>
        <a:p>
          <a:endParaRPr lang="es-ES"/>
        </a:p>
      </dgm:t>
    </dgm:pt>
    <dgm:pt modelId="{8180F2DA-B4CB-4668-B1F5-0EEF73857F59}" type="sibTrans" cxnId="{EA3BAF1A-7860-412D-BA1F-AC71D3430590}">
      <dgm:prSet/>
      <dgm:spPr/>
      <dgm:t>
        <a:bodyPr/>
        <a:lstStyle/>
        <a:p>
          <a:endParaRPr lang="es-ES"/>
        </a:p>
      </dgm:t>
    </dgm:pt>
    <dgm:pt modelId="{5F3D84DE-94EA-4256-AA9A-633A26D347CC}" type="pres">
      <dgm:prSet presAssocID="{CC399F5D-9F98-4EEA-971E-B5B1FF8EC706}" presName="cycle" presStyleCnt="0">
        <dgm:presLayoutVars>
          <dgm:dir/>
          <dgm:resizeHandles val="exact"/>
        </dgm:presLayoutVars>
      </dgm:prSet>
      <dgm:spPr/>
    </dgm:pt>
    <dgm:pt modelId="{103A53A8-B36B-4C1C-9662-E805E4B32199}" type="pres">
      <dgm:prSet presAssocID="{CE61B3B0-1AC1-435A-AF10-7034AA068E56}" presName="arrow" presStyleLbl="node1" presStyleIdx="0" presStyleCnt="5">
        <dgm:presLayoutVars>
          <dgm:bulletEnabled val="1"/>
        </dgm:presLayoutVars>
      </dgm:prSet>
      <dgm:spPr/>
    </dgm:pt>
    <dgm:pt modelId="{FE9F0124-880F-4F23-9A5C-50E5CD678F5E}" type="pres">
      <dgm:prSet presAssocID="{1C5DC80D-5770-475C-9CDB-70602BE0EDDF}" presName="arrow" presStyleLbl="node1" presStyleIdx="1" presStyleCnt="5">
        <dgm:presLayoutVars>
          <dgm:bulletEnabled val="1"/>
        </dgm:presLayoutVars>
      </dgm:prSet>
      <dgm:spPr/>
    </dgm:pt>
    <dgm:pt modelId="{36B64D2D-232E-43BD-B803-21CAC323C2E7}" type="pres">
      <dgm:prSet presAssocID="{60A36A2F-E940-4A6A-96EE-E224006B863D}" presName="arrow" presStyleLbl="node1" presStyleIdx="2" presStyleCnt="5">
        <dgm:presLayoutVars>
          <dgm:bulletEnabled val="1"/>
        </dgm:presLayoutVars>
      </dgm:prSet>
      <dgm:spPr/>
    </dgm:pt>
    <dgm:pt modelId="{6329F311-4CE3-4F48-9A26-42561D082AF6}" type="pres">
      <dgm:prSet presAssocID="{DF027EF0-9AEF-4A2B-938F-CE010A8310EE}" presName="arrow" presStyleLbl="node1" presStyleIdx="3" presStyleCnt="5">
        <dgm:presLayoutVars>
          <dgm:bulletEnabled val="1"/>
        </dgm:presLayoutVars>
      </dgm:prSet>
      <dgm:spPr/>
    </dgm:pt>
    <dgm:pt modelId="{D21023F0-FC48-4A43-B002-AA3E9BCF6C08}" type="pres">
      <dgm:prSet presAssocID="{06DAD6D8-55AF-49B7-B1E2-565D31B5DEA7}" presName="arrow" presStyleLbl="node1" presStyleIdx="4" presStyleCnt="5">
        <dgm:presLayoutVars>
          <dgm:bulletEnabled val="1"/>
        </dgm:presLayoutVars>
      </dgm:prSet>
      <dgm:spPr/>
    </dgm:pt>
  </dgm:ptLst>
  <dgm:cxnLst>
    <dgm:cxn modelId="{3BABA90B-2D4B-4846-A179-10C2E9634036}" type="presOf" srcId="{06DAD6D8-55AF-49B7-B1E2-565D31B5DEA7}" destId="{D21023F0-FC48-4A43-B002-AA3E9BCF6C08}" srcOrd="0" destOrd="0" presId="urn:microsoft.com/office/officeart/2005/8/layout/arrow1"/>
    <dgm:cxn modelId="{EA3BAF1A-7860-412D-BA1F-AC71D3430590}" srcId="{CC399F5D-9F98-4EEA-971E-B5B1FF8EC706}" destId="{06DAD6D8-55AF-49B7-B1E2-565D31B5DEA7}" srcOrd="4" destOrd="0" parTransId="{78E243E7-E3A8-4F80-AB33-6DC806151A86}" sibTransId="{8180F2DA-B4CB-4668-B1F5-0EEF73857F59}"/>
    <dgm:cxn modelId="{7B3EB31A-DF40-4AE3-B732-F06583679FF7}" srcId="{CC399F5D-9F98-4EEA-971E-B5B1FF8EC706}" destId="{1C5DC80D-5770-475C-9CDB-70602BE0EDDF}" srcOrd="1" destOrd="0" parTransId="{ECD53871-7A1D-4F21-9D20-5B96594D862E}" sibTransId="{16FED5D8-80F7-4738-91D8-596701B65EDE}"/>
    <dgm:cxn modelId="{FCB9571F-BDF6-47EB-9530-E4AE54D3F47D}" srcId="{CC399F5D-9F98-4EEA-971E-B5B1FF8EC706}" destId="{60A36A2F-E940-4A6A-96EE-E224006B863D}" srcOrd="2" destOrd="0" parTransId="{934ECAE9-185C-4E4D-993E-645628427AD0}" sibTransId="{88E3A99F-218C-41BC-9B0F-21C8FE026EB2}"/>
    <dgm:cxn modelId="{11891060-ACC2-41CF-9FA9-3A3CEA6AC534}" type="presOf" srcId="{CE61B3B0-1AC1-435A-AF10-7034AA068E56}" destId="{103A53A8-B36B-4C1C-9662-E805E4B32199}" srcOrd="0" destOrd="0" presId="urn:microsoft.com/office/officeart/2005/8/layout/arrow1"/>
    <dgm:cxn modelId="{27CDE96D-990D-4002-872D-3EB204250D4F}" srcId="{CC399F5D-9F98-4EEA-971E-B5B1FF8EC706}" destId="{DF027EF0-9AEF-4A2B-938F-CE010A8310EE}" srcOrd="3" destOrd="0" parTransId="{49EF4582-F819-484B-AC2B-589F7B20EF36}" sibTransId="{0673BE5F-65D6-4C89-A5DB-27C94A60C87E}"/>
    <dgm:cxn modelId="{CC1FFE79-9716-4415-AAE0-D2D871904C5F}" type="presOf" srcId="{60A36A2F-E940-4A6A-96EE-E224006B863D}" destId="{36B64D2D-232E-43BD-B803-21CAC323C2E7}" srcOrd="0" destOrd="0" presId="urn:microsoft.com/office/officeart/2005/8/layout/arrow1"/>
    <dgm:cxn modelId="{5F81947E-08C2-4405-8115-AAAC70CD0341}" type="presOf" srcId="{1C5DC80D-5770-475C-9CDB-70602BE0EDDF}" destId="{FE9F0124-880F-4F23-9A5C-50E5CD678F5E}" srcOrd="0" destOrd="0" presId="urn:microsoft.com/office/officeart/2005/8/layout/arrow1"/>
    <dgm:cxn modelId="{265AE8A6-4131-4830-BE84-4EF1D09CFFBE}" type="presOf" srcId="{CC399F5D-9F98-4EEA-971E-B5B1FF8EC706}" destId="{5F3D84DE-94EA-4256-AA9A-633A26D347CC}" srcOrd="0" destOrd="0" presId="urn:microsoft.com/office/officeart/2005/8/layout/arrow1"/>
    <dgm:cxn modelId="{FF46D6DF-6A5F-46A4-9160-153F00D2EAB6}" type="presOf" srcId="{DF027EF0-9AEF-4A2B-938F-CE010A8310EE}" destId="{6329F311-4CE3-4F48-9A26-42561D082AF6}" srcOrd="0" destOrd="0" presId="urn:microsoft.com/office/officeart/2005/8/layout/arrow1"/>
    <dgm:cxn modelId="{26BEADE9-BFBC-494D-8333-F286CE71EA76}" srcId="{CC399F5D-9F98-4EEA-971E-B5B1FF8EC706}" destId="{CE61B3B0-1AC1-435A-AF10-7034AA068E56}" srcOrd="0" destOrd="0" parTransId="{3EAD0B9A-9E58-42AD-8BB5-BCD5AA7A94C7}" sibTransId="{51CD1001-3CCD-4E05-949B-01876369B07B}"/>
    <dgm:cxn modelId="{8A059D43-4098-4E41-BC0E-7F7199FD1CD4}" type="presParOf" srcId="{5F3D84DE-94EA-4256-AA9A-633A26D347CC}" destId="{103A53A8-B36B-4C1C-9662-E805E4B32199}" srcOrd="0" destOrd="0" presId="urn:microsoft.com/office/officeart/2005/8/layout/arrow1"/>
    <dgm:cxn modelId="{0DD6A782-1B6C-4480-AA46-179429AD8905}" type="presParOf" srcId="{5F3D84DE-94EA-4256-AA9A-633A26D347CC}" destId="{FE9F0124-880F-4F23-9A5C-50E5CD678F5E}" srcOrd="1" destOrd="0" presId="urn:microsoft.com/office/officeart/2005/8/layout/arrow1"/>
    <dgm:cxn modelId="{337E28A2-E3FF-497F-BBB9-EC7DB8D7FED1}" type="presParOf" srcId="{5F3D84DE-94EA-4256-AA9A-633A26D347CC}" destId="{36B64D2D-232E-43BD-B803-21CAC323C2E7}" srcOrd="2" destOrd="0" presId="urn:microsoft.com/office/officeart/2005/8/layout/arrow1"/>
    <dgm:cxn modelId="{5DE0B29B-FC0C-483B-88F9-2C11AE4F4C81}" type="presParOf" srcId="{5F3D84DE-94EA-4256-AA9A-633A26D347CC}" destId="{6329F311-4CE3-4F48-9A26-42561D082AF6}" srcOrd="3" destOrd="0" presId="urn:microsoft.com/office/officeart/2005/8/layout/arrow1"/>
    <dgm:cxn modelId="{2E3FD70A-8070-4FBE-9F3D-3ABDDCD441C5}" type="presParOf" srcId="{5F3D84DE-94EA-4256-AA9A-633A26D347CC}" destId="{D21023F0-FC48-4A43-B002-AA3E9BCF6C08}" srcOrd="4"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02966-D257-4259-9273-2E775ADF3218}">
      <dsp:nvSpPr>
        <dsp:cNvPr id="0" name=""/>
        <dsp:cNvSpPr/>
      </dsp:nvSpPr>
      <dsp:spPr>
        <a:xfrm>
          <a:off x="2349962" y="716822"/>
          <a:ext cx="508872" cy="91440"/>
        </a:xfrm>
        <a:custGeom>
          <a:avLst/>
          <a:gdLst/>
          <a:ahLst/>
          <a:cxnLst/>
          <a:rect l="0" t="0" r="0" b="0"/>
          <a:pathLst>
            <a:path>
              <a:moveTo>
                <a:pt x="0" y="45720"/>
              </a:moveTo>
              <a:lnTo>
                <a:pt x="508872"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590911" y="759845"/>
        <a:ext cx="26973" cy="5394"/>
      </dsp:txXfrm>
    </dsp:sp>
    <dsp:sp modelId="{F43D8ECA-DA5A-4956-9A74-D16DAD138024}">
      <dsp:nvSpPr>
        <dsp:cNvPr id="0" name=""/>
        <dsp:cNvSpPr/>
      </dsp:nvSpPr>
      <dsp:spPr>
        <a:xfrm>
          <a:off x="6230" y="58883"/>
          <a:ext cx="2345531" cy="1407318"/>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b="0" i="0" u="none" kern="1200" dirty="0"/>
            <a:t>– </a:t>
          </a:r>
          <a:r>
            <a:rPr lang="es-ES" sz="2500" b="0" i="0" u="none" kern="1200" dirty="0" err="1"/>
            <a:t>First</a:t>
          </a:r>
          <a:r>
            <a:rPr lang="es-ES" sz="2500" b="0" i="0" u="none" kern="1200" dirty="0"/>
            <a:t> and </a:t>
          </a:r>
          <a:r>
            <a:rPr lang="es-ES" sz="2500" b="0" i="0" u="none" kern="1200" dirty="0" err="1"/>
            <a:t>Last</a:t>
          </a:r>
          <a:r>
            <a:rPr lang="es-ES" sz="2500" b="0" i="0" u="none" kern="1200" dirty="0"/>
            <a:t> </a:t>
          </a:r>
          <a:r>
            <a:rPr lang="es-ES" sz="2500" b="0" i="0" u="none" kern="1200" dirty="0" err="1"/>
            <a:t>Name</a:t>
          </a:r>
          <a:endParaRPr lang="es-ES" sz="2500" kern="1200" dirty="0"/>
        </a:p>
      </dsp:txBody>
      <dsp:txXfrm>
        <a:off x="6230" y="58883"/>
        <a:ext cx="2345531" cy="1407318"/>
      </dsp:txXfrm>
    </dsp:sp>
    <dsp:sp modelId="{343CA6DE-D6E4-43EB-80A6-8DC749EED51D}">
      <dsp:nvSpPr>
        <dsp:cNvPr id="0" name=""/>
        <dsp:cNvSpPr/>
      </dsp:nvSpPr>
      <dsp:spPr>
        <a:xfrm>
          <a:off x="5234965" y="716822"/>
          <a:ext cx="508872" cy="91440"/>
        </a:xfrm>
        <a:custGeom>
          <a:avLst/>
          <a:gdLst/>
          <a:ahLst/>
          <a:cxnLst/>
          <a:rect l="0" t="0" r="0" b="0"/>
          <a:pathLst>
            <a:path>
              <a:moveTo>
                <a:pt x="0" y="45720"/>
              </a:moveTo>
              <a:lnTo>
                <a:pt x="508872" y="45720"/>
              </a:lnTo>
            </a:path>
          </a:pathLst>
        </a:custGeom>
        <a:noFill/>
        <a:ln w="6350" cap="flat" cmpd="sng" algn="ctr">
          <a:solidFill>
            <a:schemeClr val="accent2">
              <a:hueOff val="-291073"/>
              <a:satOff val="-16786"/>
              <a:lumOff val="1726"/>
              <a:alphaOff val="0"/>
            </a:schemeClr>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475914" y="759845"/>
        <a:ext cx="26973" cy="5394"/>
      </dsp:txXfrm>
    </dsp:sp>
    <dsp:sp modelId="{469068E0-851E-40D5-8541-0297125CEB22}">
      <dsp:nvSpPr>
        <dsp:cNvPr id="0" name=""/>
        <dsp:cNvSpPr/>
      </dsp:nvSpPr>
      <dsp:spPr>
        <a:xfrm>
          <a:off x="2891234" y="58883"/>
          <a:ext cx="2345531" cy="1407318"/>
        </a:xfrm>
        <a:prstGeom prst="rect">
          <a:avLst/>
        </a:prstGeom>
        <a:solidFill>
          <a:schemeClr val="accent2">
            <a:hueOff val="-242561"/>
            <a:satOff val="-13988"/>
            <a:lumOff val="143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b="0" i="0" u="none" kern="1200" dirty="0"/>
            <a:t>– </a:t>
          </a:r>
          <a:r>
            <a:rPr lang="es-ES" sz="2500" b="0" i="0" u="none" kern="1200" dirty="0" err="1"/>
            <a:t>Permanent</a:t>
          </a:r>
          <a:r>
            <a:rPr lang="es-ES" sz="2500" b="0" i="0" u="none" kern="1200" dirty="0"/>
            <a:t> </a:t>
          </a:r>
          <a:r>
            <a:rPr lang="es-ES" sz="2500" b="0" i="0" u="none" kern="1200" dirty="0" err="1"/>
            <a:t>Residential</a:t>
          </a:r>
          <a:r>
            <a:rPr lang="es-ES" sz="2500" b="0" i="0" u="none" kern="1200" dirty="0"/>
            <a:t> </a:t>
          </a:r>
          <a:r>
            <a:rPr lang="es-ES" sz="2500" b="0" i="0" u="none" kern="1200" dirty="0" err="1"/>
            <a:t>Address</a:t>
          </a:r>
          <a:endParaRPr lang="es-ES" sz="2500" b="0" kern="1200" dirty="0"/>
        </a:p>
      </dsp:txBody>
      <dsp:txXfrm>
        <a:off x="2891234" y="58883"/>
        <a:ext cx="2345531" cy="1407318"/>
      </dsp:txXfrm>
    </dsp:sp>
    <dsp:sp modelId="{0F37B0DF-C6DF-4FA8-A245-7CDF32B66D2A}">
      <dsp:nvSpPr>
        <dsp:cNvPr id="0" name=""/>
        <dsp:cNvSpPr/>
      </dsp:nvSpPr>
      <dsp:spPr>
        <a:xfrm>
          <a:off x="1178996" y="1464401"/>
          <a:ext cx="5770006" cy="508872"/>
        </a:xfrm>
        <a:custGeom>
          <a:avLst/>
          <a:gdLst/>
          <a:ahLst/>
          <a:cxnLst/>
          <a:rect l="0" t="0" r="0" b="0"/>
          <a:pathLst>
            <a:path>
              <a:moveTo>
                <a:pt x="5770006" y="0"/>
              </a:moveTo>
              <a:lnTo>
                <a:pt x="5770006" y="271536"/>
              </a:lnTo>
              <a:lnTo>
                <a:pt x="0" y="271536"/>
              </a:lnTo>
              <a:lnTo>
                <a:pt x="0" y="508872"/>
              </a:lnTo>
            </a:path>
          </a:pathLst>
        </a:custGeom>
        <a:noFill/>
        <a:ln w="6350" cap="flat" cmpd="sng" algn="ctr">
          <a:solidFill>
            <a:schemeClr val="accent2">
              <a:hueOff val="-582145"/>
              <a:satOff val="-33571"/>
              <a:lumOff val="3451"/>
              <a:alphaOff val="0"/>
            </a:schemeClr>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919120" y="1716140"/>
        <a:ext cx="289758" cy="5394"/>
      </dsp:txXfrm>
    </dsp:sp>
    <dsp:sp modelId="{C69F9E22-73A1-45FF-B67D-E55FF6DE4964}">
      <dsp:nvSpPr>
        <dsp:cNvPr id="0" name=""/>
        <dsp:cNvSpPr/>
      </dsp:nvSpPr>
      <dsp:spPr>
        <a:xfrm>
          <a:off x="5776237" y="58883"/>
          <a:ext cx="2345531" cy="1407318"/>
        </a:xfrm>
        <a:prstGeom prst="rect">
          <a:avLst/>
        </a:prstGeom>
        <a:solidFill>
          <a:schemeClr val="accent2">
            <a:hueOff val="-485121"/>
            <a:satOff val="-27976"/>
            <a:lumOff val="28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b="0" i="0" u="none" kern="1200" dirty="0"/>
            <a:t>– US Mobile </a:t>
          </a:r>
          <a:r>
            <a:rPr lang="es-ES" sz="2500" b="0" i="0" u="none" kern="1200" dirty="0" err="1"/>
            <a:t>Phone</a:t>
          </a:r>
          <a:r>
            <a:rPr lang="es-ES" sz="2500" b="0" i="0" u="none" kern="1200" dirty="0"/>
            <a:t> </a:t>
          </a:r>
          <a:r>
            <a:rPr lang="es-ES" sz="2500" b="0" i="0" u="none" kern="1200" dirty="0" err="1"/>
            <a:t>Number</a:t>
          </a:r>
          <a:endParaRPr lang="es-ES" sz="2500" b="0" kern="1200" dirty="0"/>
        </a:p>
      </dsp:txBody>
      <dsp:txXfrm>
        <a:off x="5776237" y="58883"/>
        <a:ext cx="2345531" cy="1407318"/>
      </dsp:txXfrm>
    </dsp:sp>
    <dsp:sp modelId="{2F81CE60-43C6-45AB-A8CD-031B27E778AD}">
      <dsp:nvSpPr>
        <dsp:cNvPr id="0" name=""/>
        <dsp:cNvSpPr/>
      </dsp:nvSpPr>
      <dsp:spPr>
        <a:xfrm>
          <a:off x="2349962" y="2663613"/>
          <a:ext cx="508872" cy="91440"/>
        </a:xfrm>
        <a:custGeom>
          <a:avLst/>
          <a:gdLst/>
          <a:ahLst/>
          <a:cxnLst/>
          <a:rect l="0" t="0" r="0" b="0"/>
          <a:pathLst>
            <a:path>
              <a:moveTo>
                <a:pt x="0" y="45720"/>
              </a:moveTo>
              <a:lnTo>
                <a:pt x="508872" y="45720"/>
              </a:lnTo>
            </a:path>
          </a:pathLst>
        </a:custGeom>
        <a:noFill/>
        <a:ln w="6350" cap="flat" cmpd="sng" algn="ctr">
          <a:solidFill>
            <a:schemeClr val="accent2">
              <a:hueOff val="-873218"/>
              <a:satOff val="-50357"/>
              <a:lumOff val="5177"/>
              <a:alphaOff val="0"/>
            </a:schemeClr>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590911" y="2706636"/>
        <a:ext cx="26973" cy="5394"/>
      </dsp:txXfrm>
    </dsp:sp>
    <dsp:sp modelId="{A218CC2A-AABB-4078-8BBD-F9B7EEDF5ED8}">
      <dsp:nvSpPr>
        <dsp:cNvPr id="0" name=""/>
        <dsp:cNvSpPr/>
      </dsp:nvSpPr>
      <dsp:spPr>
        <a:xfrm>
          <a:off x="6230" y="2005674"/>
          <a:ext cx="2345531" cy="1407318"/>
        </a:xfrm>
        <a:prstGeom prst="rect">
          <a:avLst/>
        </a:prstGeom>
        <a:solidFill>
          <a:schemeClr val="accent2">
            <a:hueOff val="-727682"/>
            <a:satOff val="-41964"/>
            <a:lumOff val="43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b="0" i="0" u="none" kern="1200"/>
            <a:t>– Email</a:t>
          </a:r>
          <a:endParaRPr lang="es-ES" sz="2500" b="0" kern="1200"/>
        </a:p>
      </dsp:txBody>
      <dsp:txXfrm>
        <a:off x="6230" y="2005674"/>
        <a:ext cx="2345531" cy="1407318"/>
      </dsp:txXfrm>
    </dsp:sp>
    <dsp:sp modelId="{BC536557-FB09-42DE-976B-3F98CE2A15FF}">
      <dsp:nvSpPr>
        <dsp:cNvPr id="0" name=""/>
        <dsp:cNvSpPr/>
      </dsp:nvSpPr>
      <dsp:spPr>
        <a:xfrm>
          <a:off x="5234965" y="2663613"/>
          <a:ext cx="508872" cy="91440"/>
        </a:xfrm>
        <a:custGeom>
          <a:avLst/>
          <a:gdLst/>
          <a:ahLst/>
          <a:cxnLst/>
          <a:rect l="0" t="0" r="0" b="0"/>
          <a:pathLst>
            <a:path>
              <a:moveTo>
                <a:pt x="0" y="45720"/>
              </a:moveTo>
              <a:lnTo>
                <a:pt x="508872" y="45720"/>
              </a:lnTo>
            </a:path>
          </a:pathLst>
        </a:custGeom>
        <a:noFill/>
        <a:ln w="6350" cap="flat" cmpd="sng" algn="ctr">
          <a:solidFill>
            <a:schemeClr val="accent2">
              <a:hueOff val="-1164290"/>
              <a:satOff val="-67142"/>
              <a:lumOff val="6902"/>
              <a:alphaOff val="0"/>
            </a:schemeClr>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475914" y="2706636"/>
        <a:ext cx="26973" cy="5394"/>
      </dsp:txXfrm>
    </dsp:sp>
    <dsp:sp modelId="{9FEBF1FC-9045-4FCA-B5FC-C1A0731E517D}">
      <dsp:nvSpPr>
        <dsp:cNvPr id="0" name=""/>
        <dsp:cNvSpPr/>
      </dsp:nvSpPr>
      <dsp:spPr>
        <a:xfrm>
          <a:off x="2891234" y="2005674"/>
          <a:ext cx="2345531" cy="1407318"/>
        </a:xfrm>
        <a:prstGeom prst="rect">
          <a:avLst/>
        </a:prstGeom>
        <a:solidFill>
          <a:schemeClr val="accent2">
            <a:hueOff val="-970242"/>
            <a:satOff val="-55952"/>
            <a:lumOff val="575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b="0" i="0" u="none" kern="1200"/>
            <a:t>– Date of Birth (DOB)</a:t>
          </a:r>
          <a:endParaRPr lang="es-ES" sz="2500" b="0" kern="1200"/>
        </a:p>
      </dsp:txBody>
      <dsp:txXfrm>
        <a:off x="2891234" y="2005674"/>
        <a:ext cx="2345531" cy="1407318"/>
      </dsp:txXfrm>
    </dsp:sp>
    <dsp:sp modelId="{7E69846C-6A76-41AB-AB8E-ACE310035C13}">
      <dsp:nvSpPr>
        <dsp:cNvPr id="0" name=""/>
        <dsp:cNvSpPr/>
      </dsp:nvSpPr>
      <dsp:spPr>
        <a:xfrm>
          <a:off x="1178996" y="3411192"/>
          <a:ext cx="5770006" cy="508872"/>
        </a:xfrm>
        <a:custGeom>
          <a:avLst/>
          <a:gdLst/>
          <a:ahLst/>
          <a:cxnLst/>
          <a:rect l="0" t="0" r="0" b="0"/>
          <a:pathLst>
            <a:path>
              <a:moveTo>
                <a:pt x="5770006" y="0"/>
              </a:moveTo>
              <a:lnTo>
                <a:pt x="5770006" y="271536"/>
              </a:lnTo>
              <a:lnTo>
                <a:pt x="0" y="271536"/>
              </a:lnTo>
              <a:lnTo>
                <a:pt x="0" y="508872"/>
              </a:lnTo>
            </a:path>
          </a:pathLst>
        </a:custGeom>
        <a:noFill/>
        <a:ln w="6350" cap="flat" cmpd="sng" algn="ctr">
          <a:solidFill>
            <a:schemeClr val="accent2">
              <a:hueOff val="-1455363"/>
              <a:satOff val="-83928"/>
              <a:lumOff val="8628"/>
              <a:alphaOff val="0"/>
            </a:schemeClr>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919120" y="3662931"/>
        <a:ext cx="289758" cy="5394"/>
      </dsp:txXfrm>
    </dsp:sp>
    <dsp:sp modelId="{AB60643E-F287-4274-B070-4F8CE8C84EE6}">
      <dsp:nvSpPr>
        <dsp:cNvPr id="0" name=""/>
        <dsp:cNvSpPr/>
      </dsp:nvSpPr>
      <dsp:spPr>
        <a:xfrm>
          <a:off x="5776237" y="2005674"/>
          <a:ext cx="2345531" cy="1407318"/>
        </a:xfrm>
        <a:prstGeom prst="rect">
          <a:avLst/>
        </a:prstGeom>
        <a:solidFill>
          <a:schemeClr val="accent2">
            <a:hueOff val="-1212803"/>
            <a:satOff val="-69940"/>
            <a:lumOff val="719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b="0" i="0" u="none" kern="1200" dirty="0"/>
            <a:t>– Social Security </a:t>
          </a:r>
          <a:r>
            <a:rPr lang="es-ES" sz="2500" b="0" i="0" u="none" kern="1200" dirty="0" err="1"/>
            <a:t>Number</a:t>
          </a:r>
          <a:r>
            <a:rPr lang="es-ES" sz="2500" b="0" i="0" u="none" kern="1200" dirty="0"/>
            <a:t> (SSN)</a:t>
          </a:r>
          <a:endParaRPr lang="es-ES" sz="2500" b="0" kern="1200" dirty="0"/>
        </a:p>
      </dsp:txBody>
      <dsp:txXfrm>
        <a:off x="5776237" y="2005674"/>
        <a:ext cx="2345531" cy="1407318"/>
      </dsp:txXfrm>
    </dsp:sp>
    <dsp:sp modelId="{171418E7-7823-4E89-8FEA-77B10DE63E03}">
      <dsp:nvSpPr>
        <dsp:cNvPr id="0" name=""/>
        <dsp:cNvSpPr/>
      </dsp:nvSpPr>
      <dsp:spPr>
        <a:xfrm>
          <a:off x="6230" y="3952465"/>
          <a:ext cx="2345531" cy="1407318"/>
        </a:xfrm>
        <a:prstGeom prst="rect">
          <a:avLst/>
        </a:prstGeom>
        <a:solidFill>
          <a:schemeClr val="accent2">
            <a:hueOff val="-1455363"/>
            <a:satOff val="-83928"/>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ES" sz="2500" b="0" i="0" u="none" kern="1200" dirty="0"/>
            <a:t>– US </a:t>
          </a:r>
          <a:r>
            <a:rPr lang="es-ES" sz="2500" b="0" i="0" u="none" kern="1200" dirty="0" err="1"/>
            <a:t>Residents</a:t>
          </a:r>
          <a:r>
            <a:rPr lang="es-ES" sz="2500" b="0" i="0" u="none" kern="1200" dirty="0"/>
            <a:t>.</a:t>
          </a:r>
          <a:endParaRPr lang="es-ES" sz="2500" kern="1200" dirty="0"/>
        </a:p>
      </dsp:txBody>
      <dsp:txXfrm>
        <a:off x="6230" y="3952465"/>
        <a:ext cx="2345531" cy="1407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A53A8-B36B-4C1C-9662-E805E4B32199}">
      <dsp:nvSpPr>
        <dsp:cNvPr id="0" name=""/>
        <dsp:cNvSpPr/>
      </dsp:nvSpPr>
      <dsp:spPr>
        <a:xfrm>
          <a:off x="3179849" y="29"/>
          <a:ext cx="2704089" cy="2704089"/>
        </a:xfrm>
        <a:prstGeom prst="upArrow">
          <a:avLst>
            <a:gd name="adj1" fmla="val 50000"/>
            <a:gd name="adj2" fmla="val 3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i="0" u="none" kern="1200" dirty="0">
              <a:solidFill>
                <a:srgbClr val="F7AFB9"/>
              </a:solidFill>
            </a:rPr>
            <a:t>– No monthly maintenance fees, no minimum balance requirements.</a:t>
          </a:r>
          <a:endParaRPr lang="es-ES" sz="1600" b="1" kern="1200" dirty="0">
            <a:solidFill>
              <a:srgbClr val="F7AFB9"/>
            </a:solidFill>
          </a:endParaRPr>
        </a:p>
      </dsp:txBody>
      <dsp:txXfrm>
        <a:off x="3855871" y="473245"/>
        <a:ext cx="1352045" cy="2230873"/>
      </dsp:txXfrm>
    </dsp:sp>
    <dsp:sp modelId="{FE9F0124-880F-4F23-9A5C-50E5CD678F5E}">
      <dsp:nvSpPr>
        <dsp:cNvPr id="0" name=""/>
        <dsp:cNvSpPr/>
      </dsp:nvSpPr>
      <dsp:spPr>
        <a:xfrm rot="4320000">
          <a:off x="5363658" y="1586659"/>
          <a:ext cx="2704089" cy="2704089"/>
        </a:xfrm>
        <a:prstGeom prst="upArrow">
          <a:avLst>
            <a:gd name="adj1" fmla="val 50000"/>
            <a:gd name="adj2" fmla="val 3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u="none" kern="1200" dirty="0">
              <a:solidFill>
                <a:srgbClr val="F7AFB9"/>
              </a:solidFill>
            </a:rPr>
            <a:t>– Unlimited savings accounts with a competitive interest rate.</a:t>
          </a:r>
          <a:endParaRPr lang="en-US" sz="1800" b="1" kern="1200" dirty="0">
            <a:solidFill>
              <a:srgbClr val="F7AFB9"/>
            </a:solidFill>
          </a:endParaRPr>
        </a:p>
      </dsp:txBody>
      <dsp:txXfrm rot="-5400000">
        <a:off x="5375238" y="2335797"/>
        <a:ext cx="2230873" cy="1352045"/>
      </dsp:txXfrm>
    </dsp:sp>
    <dsp:sp modelId="{36B64D2D-232E-43BD-B803-21CAC323C2E7}">
      <dsp:nvSpPr>
        <dsp:cNvPr id="0" name=""/>
        <dsp:cNvSpPr/>
      </dsp:nvSpPr>
      <dsp:spPr>
        <a:xfrm rot="8640000">
          <a:off x="4529517" y="4153881"/>
          <a:ext cx="2704089" cy="2704089"/>
        </a:xfrm>
        <a:prstGeom prst="upArrow">
          <a:avLst>
            <a:gd name="adj1" fmla="val 50000"/>
            <a:gd name="adj2" fmla="val 3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u="none" kern="1200" dirty="0">
              <a:solidFill>
                <a:srgbClr val="F7AFB9"/>
              </a:solidFill>
            </a:rPr>
            <a:t> Conventional and Unconventional rules to help build savings</a:t>
          </a:r>
          <a:endParaRPr lang="en-US" sz="1800" b="1" kern="1200" dirty="0">
            <a:solidFill>
              <a:srgbClr val="F7AFB9"/>
            </a:solidFill>
          </a:endParaRPr>
        </a:p>
      </dsp:txBody>
      <dsp:txXfrm rot="10800000">
        <a:off x="5066464" y="4199069"/>
        <a:ext cx="1352045" cy="2230873"/>
      </dsp:txXfrm>
    </dsp:sp>
    <dsp:sp modelId="{6329F311-4CE3-4F48-9A26-42561D082AF6}">
      <dsp:nvSpPr>
        <dsp:cNvPr id="0" name=""/>
        <dsp:cNvSpPr/>
      </dsp:nvSpPr>
      <dsp:spPr>
        <a:xfrm rot="12960000">
          <a:off x="1830181" y="4153881"/>
          <a:ext cx="2704089" cy="2704089"/>
        </a:xfrm>
        <a:prstGeom prst="upArrow">
          <a:avLst>
            <a:gd name="adj1" fmla="val 50000"/>
            <a:gd name="adj2" fmla="val 3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i="0" u="none" kern="1200" dirty="0">
              <a:solidFill>
                <a:srgbClr val="F7AFB9"/>
              </a:solidFill>
            </a:rPr>
            <a:t>– Karma accounts and Surprise Cashback programs that put money back in the member community.</a:t>
          </a:r>
          <a:endParaRPr lang="en-US" sz="1600" b="1" kern="1200" dirty="0">
            <a:solidFill>
              <a:srgbClr val="F7AFB9"/>
            </a:solidFill>
          </a:endParaRPr>
        </a:p>
      </dsp:txBody>
      <dsp:txXfrm rot="10800000">
        <a:off x="2645278" y="4199069"/>
        <a:ext cx="1352045" cy="2230873"/>
      </dsp:txXfrm>
    </dsp:sp>
    <dsp:sp modelId="{D21023F0-FC48-4A43-B002-AA3E9BCF6C08}">
      <dsp:nvSpPr>
        <dsp:cNvPr id="0" name=""/>
        <dsp:cNvSpPr/>
      </dsp:nvSpPr>
      <dsp:spPr>
        <a:xfrm rot="17280000">
          <a:off x="996040" y="1586659"/>
          <a:ext cx="2704089" cy="2704089"/>
        </a:xfrm>
        <a:prstGeom prst="upArrow">
          <a:avLst>
            <a:gd name="adj1" fmla="val 50000"/>
            <a:gd name="adj2" fmla="val 3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i="0" u="none" kern="1200" dirty="0">
              <a:solidFill>
                <a:srgbClr val="F7AFB9"/>
              </a:solidFill>
            </a:rPr>
            <a:t>– Live, US based customer service 24 hours a day, 7 days a week.</a:t>
          </a:r>
          <a:endParaRPr lang="en-US" sz="1600" b="1" kern="1200" dirty="0">
            <a:solidFill>
              <a:srgbClr val="F7AFB9"/>
            </a:solidFill>
          </a:endParaRPr>
        </a:p>
      </dsp:txBody>
      <dsp:txXfrm rot="5400000">
        <a:off x="1457676" y="2335797"/>
        <a:ext cx="2230873" cy="135204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F529EE-D23D-4380-9E52-FEE460E05C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1EA1B6-516B-4EC4-8717-0B5646419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D037A76-1074-4C94-A55E-68DDA0515878}"/>
              </a:ext>
            </a:extLst>
          </p:cNvPr>
          <p:cNvSpPr>
            <a:spLocks noGrp="1"/>
          </p:cNvSpPr>
          <p:nvPr>
            <p:ph type="dt" sz="half" idx="10"/>
          </p:nvPr>
        </p:nvSpPr>
        <p:spPr/>
        <p:txBody>
          <a:bodyPr/>
          <a:lstStyle/>
          <a:p>
            <a:fld id="{4AFA87EE-8CA8-492C-85D9-5E5DDC230719}" type="datetimeFigureOut">
              <a:rPr lang="es-ES" smtClean="0"/>
              <a:t>29/01/2021</a:t>
            </a:fld>
            <a:endParaRPr lang="es-ES"/>
          </a:p>
        </p:txBody>
      </p:sp>
      <p:sp>
        <p:nvSpPr>
          <p:cNvPr id="5" name="Marcador de pie de página 4">
            <a:extLst>
              <a:ext uri="{FF2B5EF4-FFF2-40B4-BE49-F238E27FC236}">
                <a16:creationId xmlns:a16="http://schemas.microsoft.com/office/drawing/2014/main" id="{BB88136D-2253-4B98-95F7-E958ADBCEF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FC8E30-2830-44D5-9ED9-ECB22BEA3351}"/>
              </a:ext>
            </a:extLst>
          </p:cNvPr>
          <p:cNvSpPr>
            <a:spLocks noGrp="1"/>
          </p:cNvSpPr>
          <p:nvPr>
            <p:ph type="sldNum" sz="quarter" idx="12"/>
          </p:nvPr>
        </p:nvSpPr>
        <p:spPr/>
        <p:txBody>
          <a:bodyPr/>
          <a:lstStyle/>
          <a:p>
            <a:fld id="{4B052426-7E75-4777-BAE3-A7F6C0D8C4C2}" type="slidenum">
              <a:rPr lang="es-ES" smtClean="0"/>
              <a:t>‹Nº›</a:t>
            </a:fld>
            <a:endParaRPr lang="es-ES"/>
          </a:p>
        </p:txBody>
      </p:sp>
    </p:spTree>
    <p:extLst>
      <p:ext uri="{BB962C8B-B14F-4D97-AF65-F5344CB8AC3E}">
        <p14:creationId xmlns:p14="http://schemas.microsoft.com/office/powerpoint/2010/main" val="1420768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9F440-B572-4E90-ADAE-02601F66A0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FD4C52E-D3D1-4FC6-8E5A-BDD9E35CFBB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82944D-9DB6-42EB-89F6-ECF345F69553}"/>
              </a:ext>
            </a:extLst>
          </p:cNvPr>
          <p:cNvSpPr>
            <a:spLocks noGrp="1"/>
          </p:cNvSpPr>
          <p:nvPr>
            <p:ph type="dt" sz="half" idx="10"/>
          </p:nvPr>
        </p:nvSpPr>
        <p:spPr/>
        <p:txBody>
          <a:bodyPr/>
          <a:lstStyle/>
          <a:p>
            <a:fld id="{4AFA87EE-8CA8-492C-85D9-5E5DDC230719}" type="datetimeFigureOut">
              <a:rPr lang="es-ES" smtClean="0"/>
              <a:t>29/01/2021</a:t>
            </a:fld>
            <a:endParaRPr lang="es-ES"/>
          </a:p>
        </p:txBody>
      </p:sp>
      <p:sp>
        <p:nvSpPr>
          <p:cNvPr id="5" name="Marcador de pie de página 4">
            <a:extLst>
              <a:ext uri="{FF2B5EF4-FFF2-40B4-BE49-F238E27FC236}">
                <a16:creationId xmlns:a16="http://schemas.microsoft.com/office/drawing/2014/main" id="{776469FE-CBB1-478C-8887-66F43B42FE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586CB8-2BEB-4171-B130-334A8D920561}"/>
              </a:ext>
            </a:extLst>
          </p:cNvPr>
          <p:cNvSpPr>
            <a:spLocks noGrp="1"/>
          </p:cNvSpPr>
          <p:nvPr>
            <p:ph type="sldNum" sz="quarter" idx="12"/>
          </p:nvPr>
        </p:nvSpPr>
        <p:spPr/>
        <p:txBody>
          <a:bodyPr/>
          <a:lstStyle/>
          <a:p>
            <a:fld id="{4B052426-7E75-4777-BAE3-A7F6C0D8C4C2}" type="slidenum">
              <a:rPr lang="es-ES" smtClean="0"/>
              <a:t>‹Nº›</a:t>
            </a:fld>
            <a:endParaRPr lang="es-ES"/>
          </a:p>
        </p:txBody>
      </p:sp>
    </p:spTree>
    <p:extLst>
      <p:ext uri="{BB962C8B-B14F-4D97-AF65-F5344CB8AC3E}">
        <p14:creationId xmlns:p14="http://schemas.microsoft.com/office/powerpoint/2010/main" val="1978407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61F9A56-5103-430D-A6CD-5323288AA99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3C902E7-2F3A-4C3B-A54B-8D8F138ECFE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85F8E0-034B-4A3B-9156-A086960E9536}"/>
              </a:ext>
            </a:extLst>
          </p:cNvPr>
          <p:cNvSpPr>
            <a:spLocks noGrp="1"/>
          </p:cNvSpPr>
          <p:nvPr>
            <p:ph type="dt" sz="half" idx="10"/>
          </p:nvPr>
        </p:nvSpPr>
        <p:spPr/>
        <p:txBody>
          <a:bodyPr/>
          <a:lstStyle/>
          <a:p>
            <a:fld id="{4AFA87EE-8CA8-492C-85D9-5E5DDC230719}" type="datetimeFigureOut">
              <a:rPr lang="es-ES" smtClean="0"/>
              <a:t>29/01/2021</a:t>
            </a:fld>
            <a:endParaRPr lang="es-ES"/>
          </a:p>
        </p:txBody>
      </p:sp>
      <p:sp>
        <p:nvSpPr>
          <p:cNvPr id="5" name="Marcador de pie de página 4">
            <a:extLst>
              <a:ext uri="{FF2B5EF4-FFF2-40B4-BE49-F238E27FC236}">
                <a16:creationId xmlns:a16="http://schemas.microsoft.com/office/drawing/2014/main" id="{634C4BF0-FC88-45C9-BD41-AEA9426C243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52321E-6BFE-418C-B0CE-B8C759ECC370}"/>
              </a:ext>
            </a:extLst>
          </p:cNvPr>
          <p:cNvSpPr>
            <a:spLocks noGrp="1"/>
          </p:cNvSpPr>
          <p:nvPr>
            <p:ph type="sldNum" sz="quarter" idx="12"/>
          </p:nvPr>
        </p:nvSpPr>
        <p:spPr/>
        <p:txBody>
          <a:bodyPr/>
          <a:lstStyle/>
          <a:p>
            <a:fld id="{4B052426-7E75-4777-BAE3-A7F6C0D8C4C2}" type="slidenum">
              <a:rPr lang="es-ES" smtClean="0"/>
              <a:t>‹Nº›</a:t>
            </a:fld>
            <a:endParaRPr lang="es-ES"/>
          </a:p>
        </p:txBody>
      </p:sp>
    </p:spTree>
    <p:extLst>
      <p:ext uri="{BB962C8B-B14F-4D97-AF65-F5344CB8AC3E}">
        <p14:creationId xmlns:p14="http://schemas.microsoft.com/office/powerpoint/2010/main" val="166435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D421E9-178B-4C2D-9F73-B445FB4BFE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8643F27-8C51-4F95-A11D-9B0E9E641FD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17FF62-F6A6-4B40-8946-3D474B5A6AA3}"/>
              </a:ext>
            </a:extLst>
          </p:cNvPr>
          <p:cNvSpPr>
            <a:spLocks noGrp="1"/>
          </p:cNvSpPr>
          <p:nvPr>
            <p:ph type="dt" sz="half" idx="10"/>
          </p:nvPr>
        </p:nvSpPr>
        <p:spPr/>
        <p:txBody>
          <a:bodyPr/>
          <a:lstStyle/>
          <a:p>
            <a:fld id="{4AFA87EE-8CA8-492C-85D9-5E5DDC230719}" type="datetimeFigureOut">
              <a:rPr lang="es-ES" smtClean="0"/>
              <a:t>29/01/2021</a:t>
            </a:fld>
            <a:endParaRPr lang="es-ES"/>
          </a:p>
        </p:txBody>
      </p:sp>
      <p:sp>
        <p:nvSpPr>
          <p:cNvPr id="5" name="Marcador de pie de página 4">
            <a:extLst>
              <a:ext uri="{FF2B5EF4-FFF2-40B4-BE49-F238E27FC236}">
                <a16:creationId xmlns:a16="http://schemas.microsoft.com/office/drawing/2014/main" id="{59C46024-B9BC-4F49-9476-C1B2C1AAFEC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E96DCF-73F0-407C-AAB1-A46DE607A999}"/>
              </a:ext>
            </a:extLst>
          </p:cNvPr>
          <p:cNvSpPr>
            <a:spLocks noGrp="1"/>
          </p:cNvSpPr>
          <p:nvPr>
            <p:ph type="sldNum" sz="quarter" idx="12"/>
          </p:nvPr>
        </p:nvSpPr>
        <p:spPr/>
        <p:txBody>
          <a:bodyPr/>
          <a:lstStyle/>
          <a:p>
            <a:fld id="{4B052426-7E75-4777-BAE3-A7F6C0D8C4C2}" type="slidenum">
              <a:rPr lang="es-ES" smtClean="0"/>
              <a:t>‹Nº›</a:t>
            </a:fld>
            <a:endParaRPr lang="es-ES"/>
          </a:p>
        </p:txBody>
      </p:sp>
    </p:spTree>
    <p:extLst>
      <p:ext uri="{BB962C8B-B14F-4D97-AF65-F5344CB8AC3E}">
        <p14:creationId xmlns:p14="http://schemas.microsoft.com/office/powerpoint/2010/main" val="53870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AA0A58-8E22-4E57-BFC1-297DB980F4D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5F16218-151B-41F1-8325-300314D31E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400115D-D712-4FDF-B04B-A40F6E2C5C10}"/>
              </a:ext>
            </a:extLst>
          </p:cNvPr>
          <p:cNvSpPr>
            <a:spLocks noGrp="1"/>
          </p:cNvSpPr>
          <p:nvPr>
            <p:ph type="dt" sz="half" idx="10"/>
          </p:nvPr>
        </p:nvSpPr>
        <p:spPr/>
        <p:txBody>
          <a:bodyPr/>
          <a:lstStyle/>
          <a:p>
            <a:fld id="{4AFA87EE-8CA8-492C-85D9-5E5DDC230719}" type="datetimeFigureOut">
              <a:rPr lang="es-ES" smtClean="0"/>
              <a:t>29/01/2021</a:t>
            </a:fld>
            <a:endParaRPr lang="es-ES"/>
          </a:p>
        </p:txBody>
      </p:sp>
      <p:sp>
        <p:nvSpPr>
          <p:cNvPr id="5" name="Marcador de pie de página 4">
            <a:extLst>
              <a:ext uri="{FF2B5EF4-FFF2-40B4-BE49-F238E27FC236}">
                <a16:creationId xmlns:a16="http://schemas.microsoft.com/office/drawing/2014/main" id="{851E4FE0-96D7-4A61-A0C6-05A81E69CB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8F9EE6-FEAD-440A-99A4-C697545BB515}"/>
              </a:ext>
            </a:extLst>
          </p:cNvPr>
          <p:cNvSpPr>
            <a:spLocks noGrp="1"/>
          </p:cNvSpPr>
          <p:nvPr>
            <p:ph type="sldNum" sz="quarter" idx="12"/>
          </p:nvPr>
        </p:nvSpPr>
        <p:spPr/>
        <p:txBody>
          <a:bodyPr/>
          <a:lstStyle/>
          <a:p>
            <a:fld id="{4B052426-7E75-4777-BAE3-A7F6C0D8C4C2}" type="slidenum">
              <a:rPr lang="es-ES" smtClean="0"/>
              <a:t>‹Nº›</a:t>
            </a:fld>
            <a:endParaRPr lang="es-ES"/>
          </a:p>
        </p:txBody>
      </p:sp>
    </p:spTree>
    <p:extLst>
      <p:ext uri="{BB962C8B-B14F-4D97-AF65-F5344CB8AC3E}">
        <p14:creationId xmlns:p14="http://schemas.microsoft.com/office/powerpoint/2010/main" val="139811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DAE22D-C2AC-41A7-A8C4-9DB5ED3BCE3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026B1F7-7FF5-4449-9DEA-8145B4D0375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9BBEC3-AB60-4583-A5A2-A7890C31432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30B9546-FA76-46C3-BF72-30FF31E29C80}"/>
              </a:ext>
            </a:extLst>
          </p:cNvPr>
          <p:cNvSpPr>
            <a:spLocks noGrp="1"/>
          </p:cNvSpPr>
          <p:nvPr>
            <p:ph type="dt" sz="half" idx="10"/>
          </p:nvPr>
        </p:nvSpPr>
        <p:spPr/>
        <p:txBody>
          <a:bodyPr/>
          <a:lstStyle/>
          <a:p>
            <a:fld id="{4AFA87EE-8CA8-492C-85D9-5E5DDC230719}" type="datetimeFigureOut">
              <a:rPr lang="es-ES" smtClean="0"/>
              <a:t>29/01/2021</a:t>
            </a:fld>
            <a:endParaRPr lang="es-ES"/>
          </a:p>
        </p:txBody>
      </p:sp>
      <p:sp>
        <p:nvSpPr>
          <p:cNvPr id="6" name="Marcador de pie de página 5">
            <a:extLst>
              <a:ext uri="{FF2B5EF4-FFF2-40B4-BE49-F238E27FC236}">
                <a16:creationId xmlns:a16="http://schemas.microsoft.com/office/drawing/2014/main" id="{8BE4065B-B301-4699-A7DD-39BE8B23D37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7028B7B-DFD6-44F6-B094-640B8DBFAD20}"/>
              </a:ext>
            </a:extLst>
          </p:cNvPr>
          <p:cNvSpPr>
            <a:spLocks noGrp="1"/>
          </p:cNvSpPr>
          <p:nvPr>
            <p:ph type="sldNum" sz="quarter" idx="12"/>
          </p:nvPr>
        </p:nvSpPr>
        <p:spPr/>
        <p:txBody>
          <a:bodyPr/>
          <a:lstStyle/>
          <a:p>
            <a:fld id="{4B052426-7E75-4777-BAE3-A7F6C0D8C4C2}" type="slidenum">
              <a:rPr lang="es-ES" smtClean="0"/>
              <a:t>‹Nº›</a:t>
            </a:fld>
            <a:endParaRPr lang="es-ES"/>
          </a:p>
        </p:txBody>
      </p:sp>
    </p:spTree>
    <p:extLst>
      <p:ext uri="{BB962C8B-B14F-4D97-AF65-F5344CB8AC3E}">
        <p14:creationId xmlns:p14="http://schemas.microsoft.com/office/powerpoint/2010/main" val="13603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F1B90F-D80A-4841-B694-6439C5F3D97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4527DC2-988B-4C85-A56B-56B3C2298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C2FA770-F2F0-4CB5-949E-9ACF030CA6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49FFC9-4EB5-4A46-98B1-FC487A436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362E3F-085A-4180-8852-BB3E23B268F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DE408F6-66AD-4585-93C4-DB78E87CF5C2}"/>
              </a:ext>
            </a:extLst>
          </p:cNvPr>
          <p:cNvSpPr>
            <a:spLocks noGrp="1"/>
          </p:cNvSpPr>
          <p:nvPr>
            <p:ph type="dt" sz="half" idx="10"/>
          </p:nvPr>
        </p:nvSpPr>
        <p:spPr/>
        <p:txBody>
          <a:bodyPr/>
          <a:lstStyle/>
          <a:p>
            <a:fld id="{4AFA87EE-8CA8-492C-85D9-5E5DDC230719}" type="datetimeFigureOut">
              <a:rPr lang="es-ES" smtClean="0"/>
              <a:t>29/01/2021</a:t>
            </a:fld>
            <a:endParaRPr lang="es-ES"/>
          </a:p>
        </p:txBody>
      </p:sp>
      <p:sp>
        <p:nvSpPr>
          <p:cNvPr id="8" name="Marcador de pie de página 7">
            <a:extLst>
              <a:ext uri="{FF2B5EF4-FFF2-40B4-BE49-F238E27FC236}">
                <a16:creationId xmlns:a16="http://schemas.microsoft.com/office/drawing/2014/main" id="{AE8FF6C9-35D3-4A13-98D8-4853E54D0C3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F664FEA-EE59-4CBD-8C62-3B1BFB32794D}"/>
              </a:ext>
            </a:extLst>
          </p:cNvPr>
          <p:cNvSpPr>
            <a:spLocks noGrp="1"/>
          </p:cNvSpPr>
          <p:nvPr>
            <p:ph type="sldNum" sz="quarter" idx="12"/>
          </p:nvPr>
        </p:nvSpPr>
        <p:spPr/>
        <p:txBody>
          <a:bodyPr/>
          <a:lstStyle/>
          <a:p>
            <a:fld id="{4B052426-7E75-4777-BAE3-A7F6C0D8C4C2}" type="slidenum">
              <a:rPr lang="es-ES" smtClean="0"/>
              <a:t>‹Nº›</a:t>
            </a:fld>
            <a:endParaRPr lang="es-ES"/>
          </a:p>
        </p:txBody>
      </p:sp>
    </p:spTree>
    <p:extLst>
      <p:ext uri="{BB962C8B-B14F-4D97-AF65-F5344CB8AC3E}">
        <p14:creationId xmlns:p14="http://schemas.microsoft.com/office/powerpoint/2010/main" val="3171171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BEAB3D-7AEE-49D5-A491-7BC6C4973D9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A99EE34-CD36-4ABE-80FC-152860D162A0}"/>
              </a:ext>
            </a:extLst>
          </p:cNvPr>
          <p:cNvSpPr>
            <a:spLocks noGrp="1"/>
          </p:cNvSpPr>
          <p:nvPr>
            <p:ph type="dt" sz="half" idx="10"/>
          </p:nvPr>
        </p:nvSpPr>
        <p:spPr/>
        <p:txBody>
          <a:bodyPr/>
          <a:lstStyle/>
          <a:p>
            <a:fld id="{4AFA87EE-8CA8-492C-85D9-5E5DDC230719}" type="datetimeFigureOut">
              <a:rPr lang="es-ES" smtClean="0"/>
              <a:t>29/01/2021</a:t>
            </a:fld>
            <a:endParaRPr lang="es-ES"/>
          </a:p>
        </p:txBody>
      </p:sp>
      <p:sp>
        <p:nvSpPr>
          <p:cNvPr id="4" name="Marcador de pie de página 3">
            <a:extLst>
              <a:ext uri="{FF2B5EF4-FFF2-40B4-BE49-F238E27FC236}">
                <a16:creationId xmlns:a16="http://schemas.microsoft.com/office/drawing/2014/main" id="{CC132DDC-9052-498D-811F-EEB0CA4FF60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BF88576-AA3F-4D99-9065-9282647851B8}"/>
              </a:ext>
            </a:extLst>
          </p:cNvPr>
          <p:cNvSpPr>
            <a:spLocks noGrp="1"/>
          </p:cNvSpPr>
          <p:nvPr>
            <p:ph type="sldNum" sz="quarter" idx="12"/>
          </p:nvPr>
        </p:nvSpPr>
        <p:spPr/>
        <p:txBody>
          <a:bodyPr/>
          <a:lstStyle/>
          <a:p>
            <a:fld id="{4B052426-7E75-4777-BAE3-A7F6C0D8C4C2}" type="slidenum">
              <a:rPr lang="es-ES" smtClean="0"/>
              <a:t>‹Nº›</a:t>
            </a:fld>
            <a:endParaRPr lang="es-ES"/>
          </a:p>
        </p:txBody>
      </p:sp>
    </p:spTree>
    <p:extLst>
      <p:ext uri="{BB962C8B-B14F-4D97-AF65-F5344CB8AC3E}">
        <p14:creationId xmlns:p14="http://schemas.microsoft.com/office/powerpoint/2010/main" val="249780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521EC5E-38A8-49D9-A9D6-1C87CB1F2626}"/>
              </a:ext>
            </a:extLst>
          </p:cNvPr>
          <p:cNvSpPr>
            <a:spLocks noGrp="1"/>
          </p:cNvSpPr>
          <p:nvPr>
            <p:ph type="dt" sz="half" idx="10"/>
          </p:nvPr>
        </p:nvSpPr>
        <p:spPr/>
        <p:txBody>
          <a:bodyPr/>
          <a:lstStyle/>
          <a:p>
            <a:fld id="{4AFA87EE-8CA8-492C-85D9-5E5DDC230719}" type="datetimeFigureOut">
              <a:rPr lang="es-ES" smtClean="0"/>
              <a:t>29/01/2021</a:t>
            </a:fld>
            <a:endParaRPr lang="es-ES"/>
          </a:p>
        </p:txBody>
      </p:sp>
      <p:sp>
        <p:nvSpPr>
          <p:cNvPr id="3" name="Marcador de pie de página 2">
            <a:extLst>
              <a:ext uri="{FF2B5EF4-FFF2-40B4-BE49-F238E27FC236}">
                <a16:creationId xmlns:a16="http://schemas.microsoft.com/office/drawing/2014/main" id="{54D766E7-E0C9-4830-B93C-B27321E4405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74F166F-3BBA-4602-9ADC-AC3AC7FD558E}"/>
              </a:ext>
            </a:extLst>
          </p:cNvPr>
          <p:cNvSpPr>
            <a:spLocks noGrp="1"/>
          </p:cNvSpPr>
          <p:nvPr>
            <p:ph type="sldNum" sz="quarter" idx="12"/>
          </p:nvPr>
        </p:nvSpPr>
        <p:spPr/>
        <p:txBody>
          <a:bodyPr/>
          <a:lstStyle/>
          <a:p>
            <a:fld id="{4B052426-7E75-4777-BAE3-A7F6C0D8C4C2}" type="slidenum">
              <a:rPr lang="es-ES" smtClean="0"/>
              <a:t>‹Nº›</a:t>
            </a:fld>
            <a:endParaRPr lang="es-ES"/>
          </a:p>
        </p:txBody>
      </p:sp>
    </p:spTree>
    <p:extLst>
      <p:ext uri="{BB962C8B-B14F-4D97-AF65-F5344CB8AC3E}">
        <p14:creationId xmlns:p14="http://schemas.microsoft.com/office/powerpoint/2010/main" val="160916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51691F-DA79-40A2-B77B-4B6C0C3324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1CFB06-5E78-4920-9645-C63099A5FC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6A99251-66F3-4F60-9325-12AB09D7F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907C2F-7ACF-47E8-BD45-9CE6C0AED268}"/>
              </a:ext>
            </a:extLst>
          </p:cNvPr>
          <p:cNvSpPr>
            <a:spLocks noGrp="1"/>
          </p:cNvSpPr>
          <p:nvPr>
            <p:ph type="dt" sz="half" idx="10"/>
          </p:nvPr>
        </p:nvSpPr>
        <p:spPr/>
        <p:txBody>
          <a:bodyPr/>
          <a:lstStyle/>
          <a:p>
            <a:fld id="{4AFA87EE-8CA8-492C-85D9-5E5DDC230719}" type="datetimeFigureOut">
              <a:rPr lang="es-ES" smtClean="0"/>
              <a:t>29/01/2021</a:t>
            </a:fld>
            <a:endParaRPr lang="es-ES"/>
          </a:p>
        </p:txBody>
      </p:sp>
      <p:sp>
        <p:nvSpPr>
          <p:cNvPr id="6" name="Marcador de pie de página 5">
            <a:extLst>
              <a:ext uri="{FF2B5EF4-FFF2-40B4-BE49-F238E27FC236}">
                <a16:creationId xmlns:a16="http://schemas.microsoft.com/office/drawing/2014/main" id="{4EFAF6A0-99FC-4155-A0A4-8A0095952D2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36FB2B-E279-4240-AC8A-818E8ACF6EEA}"/>
              </a:ext>
            </a:extLst>
          </p:cNvPr>
          <p:cNvSpPr>
            <a:spLocks noGrp="1"/>
          </p:cNvSpPr>
          <p:nvPr>
            <p:ph type="sldNum" sz="quarter" idx="12"/>
          </p:nvPr>
        </p:nvSpPr>
        <p:spPr/>
        <p:txBody>
          <a:bodyPr/>
          <a:lstStyle/>
          <a:p>
            <a:fld id="{4B052426-7E75-4777-BAE3-A7F6C0D8C4C2}" type="slidenum">
              <a:rPr lang="es-ES" smtClean="0"/>
              <a:t>‹Nº›</a:t>
            </a:fld>
            <a:endParaRPr lang="es-ES"/>
          </a:p>
        </p:txBody>
      </p:sp>
    </p:spTree>
    <p:extLst>
      <p:ext uri="{BB962C8B-B14F-4D97-AF65-F5344CB8AC3E}">
        <p14:creationId xmlns:p14="http://schemas.microsoft.com/office/powerpoint/2010/main" val="323620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ACD945-C542-4C09-AD0A-DABBB7011F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133D8A-8E1F-4D1D-A2E1-AE0D201A23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E97DADD-9DF2-4616-860E-D488AE3260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5A639E-0448-4753-8DA9-86F16D73DB85}"/>
              </a:ext>
            </a:extLst>
          </p:cNvPr>
          <p:cNvSpPr>
            <a:spLocks noGrp="1"/>
          </p:cNvSpPr>
          <p:nvPr>
            <p:ph type="dt" sz="half" idx="10"/>
          </p:nvPr>
        </p:nvSpPr>
        <p:spPr/>
        <p:txBody>
          <a:bodyPr/>
          <a:lstStyle/>
          <a:p>
            <a:fld id="{4AFA87EE-8CA8-492C-85D9-5E5DDC230719}" type="datetimeFigureOut">
              <a:rPr lang="es-ES" smtClean="0"/>
              <a:t>29/01/2021</a:t>
            </a:fld>
            <a:endParaRPr lang="es-ES"/>
          </a:p>
        </p:txBody>
      </p:sp>
      <p:sp>
        <p:nvSpPr>
          <p:cNvPr id="6" name="Marcador de pie de página 5">
            <a:extLst>
              <a:ext uri="{FF2B5EF4-FFF2-40B4-BE49-F238E27FC236}">
                <a16:creationId xmlns:a16="http://schemas.microsoft.com/office/drawing/2014/main" id="{0C60C4CC-AEC5-42FA-A48C-6D714653B31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1562F83-2AE8-4538-9198-57043477DA7A}"/>
              </a:ext>
            </a:extLst>
          </p:cNvPr>
          <p:cNvSpPr>
            <a:spLocks noGrp="1"/>
          </p:cNvSpPr>
          <p:nvPr>
            <p:ph type="sldNum" sz="quarter" idx="12"/>
          </p:nvPr>
        </p:nvSpPr>
        <p:spPr/>
        <p:txBody>
          <a:bodyPr/>
          <a:lstStyle/>
          <a:p>
            <a:fld id="{4B052426-7E75-4777-BAE3-A7F6C0D8C4C2}" type="slidenum">
              <a:rPr lang="es-ES" smtClean="0"/>
              <a:t>‹Nº›</a:t>
            </a:fld>
            <a:endParaRPr lang="es-ES"/>
          </a:p>
        </p:txBody>
      </p:sp>
    </p:spTree>
    <p:extLst>
      <p:ext uri="{BB962C8B-B14F-4D97-AF65-F5344CB8AC3E}">
        <p14:creationId xmlns:p14="http://schemas.microsoft.com/office/powerpoint/2010/main" val="188090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3BA1700-601F-49A4-88CE-B6873D66D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8C20CB2-2DD1-43C5-BF62-6C7344D67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55CA2D-F8A3-4702-AC87-855807E4DE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A87EE-8CA8-492C-85D9-5E5DDC230719}" type="datetimeFigureOut">
              <a:rPr lang="es-ES" smtClean="0"/>
              <a:t>29/01/2021</a:t>
            </a:fld>
            <a:endParaRPr lang="es-ES"/>
          </a:p>
        </p:txBody>
      </p:sp>
      <p:sp>
        <p:nvSpPr>
          <p:cNvPr id="5" name="Marcador de pie de página 4">
            <a:extLst>
              <a:ext uri="{FF2B5EF4-FFF2-40B4-BE49-F238E27FC236}">
                <a16:creationId xmlns:a16="http://schemas.microsoft.com/office/drawing/2014/main" id="{C73006EB-F6D5-40F1-B210-CE124E003E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325627A-1A04-48E4-8825-F521CA8B49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52426-7E75-4777-BAE3-A7F6C0D8C4C2}" type="slidenum">
              <a:rPr lang="es-ES" smtClean="0"/>
              <a:t>‹Nº›</a:t>
            </a:fld>
            <a:endParaRPr lang="es-ES"/>
          </a:p>
        </p:txBody>
      </p:sp>
    </p:spTree>
    <p:extLst>
      <p:ext uri="{BB962C8B-B14F-4D97-AF65-F5344CB8AC3E}">
        <p14:creationId xmlns:p14="http://schemas.microsoft.com/office/powerpoint/2010/main" val="198655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BDAF01-4F53-47BF-AFB9-336C075797B2}"/>
              </a:ext>
            </a:extLst>
          </p:cNvPr>
          <p:cNvPicPr>
            <a:picLocks noChangeAspect="1"/>
          </p:cNvPicPr>
          <p:nvPr/>
        </p:nvPicPr>
        <p:blipFill>
          <a:blip r:embed="rId2"/>
          <a:stretch>
            <a:fillRect/>
          </a:stretch>
        </p:blipFill>
        <p:spPr>
          <a:xfrm>
            <a:off x="1524000" y="362068"/>
            <a:ext cx="9144000" cy="6133864"/>
          </a:xfrm>
          <a:prstGeom prst="rect">
            <a:avLst/>
          </a:prstGeom>
        </p:spPr>
      </p:pic>
      <p:sp>
        <p:nvSpPr>
          <p:cNvPr id="3" name="Subtítulo 2">
            <a:extLst>
              <a:ext uri="{FF2B5EF4-FFF2-40B4-BE49-F238E27FC236}">
                <a16:creationId xmlns:a16="http://schemas.microsoft.com/office/drawing/2014/main" id="{714A7420-F392-40F1-AF68-97E460091A33}"/>
              </a:ext>
            </a:extLst>
          </p:cNvPr>
          <p:cNvSpPr>
            <a:spLocks noGrp="1"/>
          </p:cNvSpPr>
          <p:nvPr>
            <p:ph type="subTitle" idx="1"/>
          </p:nvPr>
        </p:nvSpPr>
        <p:spPr/>
        <p:txBody>
          <a:bodyPr>
            <a:normAutofit/>
          </a:bodyPr>
          <a:lstStyle/>
          <a:p>
            <a:r>
              <a:rPr lang="en-US" sz="2800" dirty="0">
                <a:solidFill>
                  <a:schemeClr val="tx2">
                    <a:lumMod val="50000"/>
                  </a:schemeClr>
                </a:solidFill>
              </a:rPr>
              <a:t>Product training</a:t>
            </a:r>
            <a:endParaRPr lang="es-ES" sz="2800" dirty="0">
              <a:solidFill>
                <a:schemeClr val="tx2">
                  <a:lumMod val="50000"/>
                </a:schemeClr>
              </a:solidFill>
            </a:endParaRPr>
          </a:p>
        </p:txBody>
      </p:sp>
    </p:spTree>
    <p:extLst>
      <p:ext uri="{BB962C8B-B14F-4D97-AF65-F5344CB8AC3E}">
        <p14:creationId xmlns:p14="http://schemas.microsoft.com/office/powerpoint/2010/main" val="4204244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DEC707-135D-447F-AAA5-38198FC98C58}"/>
              </a:ext>
            </a:extLst>
          </p:cNvPr>
          <p:cNvSpPr>
            <a:spLocks noGrp="1"/>
          </p:cNvSpPr>
          <p:nvPr>
            <p:ph type="title"/>
          </p:nvPr>
        </p:nvSpPr>
        <p:spPr/>
        <p:txBody>
          <a:bodyPr/>
          <a:lstStyle/>
          <a:p>
            <a:pPr algn="ctr"/>
            <a:r>
              <a:rPr lang="en-US" dirty="0">
                <a:solidFill>
                  <a:srgbClr val="F7AFB9"/>
                </a:solidFill>
              </a:rPr>
              <a:t>Discretionary Fund - TBD</a:t>
            </a:r>
            <a:endParaRPr lang="es-ES" dirty="0">
              <a:solidFill>
                <a:srgbClr val="F7AFB9"/>
              </a:solidFill>
            </a:endParaRPr>
          </a:p>
        </p:txBody>
      </p:sp>
      <p:pic>
        <p:nvPicPr>
          <p:cNvPr id="5" name="Imagen 4">
            <a:extLst>
              <a:ext uri="{FF2B5EF4-FFF2-40B4-BE49-F238E27FC236}">
                <a16:creationId xmlns:a16="http://schemas.microsoft.com/office/drawing/2014/main" id="{0447F1C5-05C5-4336-BF8A-AD26A53F560E}"/>
              </a:ext>
            </a:extLst>
          </p:cNvPr>
          <p:cNvPicPr>
            <a:picLocks noChangeAspect="1"/>
          </p:cNvPicPr>
          <p:nvPr/>
        </p:nvPicPr>
        <p:blipFill>
          <a:blip r:embed="rId2"/>
          <a:stretch>
            <a:fillRect/>
          </a:stretch>
        </p:blipFill>
        <p:spPr>
          <a:xfrm>
            <a:off x="5458469" y="1690688"/>
            <a:ext cx="6348520" cy="3870473"/>
          </a:xfrm>
          <a:prstGeom prst="rect">
            <a:avLst/>
          </a:prstGeom>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Marcador de contenido 2">
            <a:extLst>
              <a:ext uri="{FF2B5EF4-FFF2-40B4-BE49-F238E27FC236}">
                <a16:creationId xmlns:a16="http://schemas.microsoft.com/office/drawing/2014/main" id="{9246DA27-9984-4569-8258-1F7955D24704}"/>
              </a:ext>
            </a:extLst>
          </p:cNvPr>
          <p:cNvSpPr>
            <a:spLocks noGrp="1"/>
          </p:cNvSpPr>
          <p:nvPr>
            <p:ph idx="1"/>
          </p:nvPr>
        </p:nvSpPr>
        <p:spPr>
          <a:xfrm>
            <a:off x="838200" y="1825625"/>
            <a:ext cx="4166937" cy="4351338"/>
          </a:xfrm>
        </p:spPr>
        <p:txBody>
          <a:bodyPr/>
          <a:lstStyle/>
          <a:p>
            <a:pPr marL="0" indent="0">
              <a:buNone/>
            </a:pPr>
            <a:r>
              <a:rPr lang="en-US" sz="1800" b="0" i="0" u="none" strike="noStrike" dirty="0">
                <a:solidFill>
                  <a:srgbClr val="F7AFB9"/>
                </a:solidFill>
                <a:effectLst/>
                <a:latin typeface="Roboto"/>
              </a:rPr>
              <a:t>Use of discretionary funds must be retained on a member’s account history by creating a case record for the use of funds. The case record must include: date of allocation, amount of funds provided, employee’s name and any approval records (as applicable), and a brief description of the purpose for the distribution.</a:t>
            </a:r>
            <a:endParaRPr lang="es-ES" dirty="0">
              <a:solidFill>
                <a:srgbClr val="F7AFB9"/>
              </a:solidFill>
            </a:endParaRPr>
          </a:p>
        </p:txBody>
      </p:sp>
      <p:pic>
        <p:nvPicPr>
          <p:cNvPr id="7" name="Imagen 6">
            <a:extLst>
              <a:ext uri="{FF2B5EF4-FFF2-40B4-BE49-F238E27FC236}">
                <a16:creationId xmlns:a16="http://schemas.microsoft.com/office/drawing/2014/main" id="{BBD3FFC4-26DB-4E88-8EA4-B956188CE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15" y="4286566"/>
            <a:ext cx="3293979" cy="1852863"/>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22992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7AFB9">
                <a:alpha val="61000"/>
              </a:srgb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409C81-75A9-4C0B-9A25-77D530AF4733}"/>
              </a:ext>
            </a:extLst>
          </p:cNvPr>
          <p:cNvSpPr>
            <a:spLocks noGrp="1"/>
          </p:cNvSpPr>
          <p:nvPr>
            <p:ph type="title"/>
          </p:nvPr>
        </p:nvSpPr>
        <p:spPr/>
        <p:txBody>
          <a:bodyPr/>
          <a:lstStyle/>
          <a:p>
            <a:r>
              <a:rPr lang="en-US" b="1" dirty="0"/>
              <a:t>CHECKING ACCOUNTS.</a:t>
            </a:r>
            <a:endParaRPr lang="es-ES" b="1" dirty="0"/>
          </a:p>
        </p:txBody>
      </p:sp>
      <p:sp>
        <p:nvSpPr>
          <p:cNvPr id="3" name="Marcador de contenido 2">
            <a:extLst>
              <a:ext uri="{FF2B5EF4-FFF2-40B4-BE49-F238E27FC236}">
                <a16:creationId xmlns:a16="http://schemas.microsoft.com/office/drawing/2014/main" id="{C33106B8-9F75-4AE8-89D8-E8D82AD25097}"/>
              </a:ext>
            </a:extLst>
          </p:cNvPr>
          <p:cNvSpPr>
            <a:spLocks noGrp="1"/>
          </p:cNvSpPr>
          <p:nvPr>
            <p:ph idx="1"/>
          </p:nvPr>
        </p:nvSpPr>
        <p:spPr/>
        <p:txBody>
          <a:bodyPr/>
          <a:lstStyle/>
          <a:p>
            <a:r>
              <a:rPr lang="en-US" dirty="0"/>
              <a:t>One account per member with no minimum balance to open and/or maintain.</a:t>
            </a:r>
          </a:p>
          <a:p>
            <a:r>
              <a:rPr lang="en-US" dirty="0"/>
              <a:t>One free physical debit card, delivered in 7-10 business days.</a:t>
            </a:r>
          </a:p>
          <a:p>
            <a:r>
              <a:rPr lang="es-ES" dirty="0"/>
              <a:t>Non-</a:t>
            </a:r>
            <a:r>
              <a:rPr lang="en-US" dirty="0"/>
              <a:t>interest</a:t>
            </a:r>
            <a:r>
              <a:rPr lang="es-ES" dirty="0"/>
              <a:t> bearing</a:t>
            </a:r>
          </a:p>
          <a:p>
            <a:r>
              <a:rPr lang="en-US" dirty="0"/>
              <a:t>You</a:t>
            </a:r>
            <a:r>
              <a:rPr lang="es-ES" dirty="0"/>
              <a:t> can link </a:t>
            </a:r>
            <a:r>
              <a:rPr lang="es-ES" dirty="0" err="1"/>
              <a:t>one</a:t>
            </a:r>
            <a:r>
              <a:rPr lang="es-ES" dirty="0"/>
              <a:t> </a:t>
            </a:r>
            <a:r>
              <a:rPr lang="es-ES" dirty="0" err="1"/>
              <a:t>external</a:t>
            </a:r>
            <a:r>
              <a:rPr lang="es-ES" dirty="0"/>
              <a:t> </a:t>
            </a:r>
            <a:r>
              <a:rPr lang="es-ES" dirty="0" err="1"/>
              <a:t>account</a:t>
            </a:r>
            <a:r>
              <a:rPr lang="es-ES" dirty="0"/>
              <a:t> </a:t>
            </a:r>
            <a:r>
              <a:rPr lang="es-ES" dirty="0" err="1"/>
              <a:t>to</a:t>
            </a:r>
            <a:r>
              <a:rPr lang="es-ES" dirty="0"/>
              <a:t> </a:t>
            </a:r>
            <a:r>
              <a:rPr lang="es-ES" dirty="0" err="1"/>
              <a:t>fund</a:t>
            </a:r>
            <a:r>
              <a:rPr lang="es-ES" dirty="0"/>
              <a:t> </a:t>
            </a:r>
            <a:r>
              <a:rPr lang="es-ES" dirty="0" err="1"/>
              <a:t>your</a:t>
            </a:r>
            <a:r>
              <a:rPr lang="es-ES" dirty="0"/>
              <a:t> Bella </a:t>
            </a:r>
            <a:r>
              <a:rPr lang="es-ES" dirty="0" err="1"/>
              <a:t>account</a:t>
            </a:r>
            <a:r>
              <a:rPr lang="es-ES" dirty="0"/>
              <a:t> (</a:t>
            </a:r>
            <a:r>
              <a:rPr lang="es-ES" dirty="0" err="1"/>
              <a:t>takes</a:t>
            </a:r>
            <a:r>
              <a:rPr lang="es-ES" dirty="0"/>
              <a:t> 3-5 </a:t>
            </a:r>
            <a:r>
              <a:rPr lang="es-ES" dirty="0" err="1"/>
              <a:t>business</a:t>
            </a:r>
            <a:r>
              <a:rPr lang="es-ES" dirty="0"/>
              <a:t> </a:t>
            </a:r>
            <a:r>
              <a:rPr lang="es-ES" dirty="0" err="1"/>
              <a:t>days</a:t>
            </a:r>
            <a:r>
              <a:rPr lang="es-ES" dirty="0"/>
              <a:t>),</a:t>
            </a:r>
          </a:p>
          <a:p>
            <a:r>
              <a:rPr lang="es-ES" dirty="0" err="1"/>
              <a:t>Monthly</a:t>
            </a:r>
            <a:r>
              <a:rPr lang="es-ES" dirty="0"/>
              <a:t> </a:t>
            </a:r>
            <a:r>
              <a:rPr lang="es-ES" dirty="0" err="1"/>
              <a:t>statements</a:t>
            </a:r>
            <a:r>
              <a:rPr lang="es-ES" dirty="0"/>
              <a:t> </a:t>
            </a:r>
            <a:r>
              <a:rPr lang="es-ES" dirty="0" err="1"/>
              <a:t>available</a:t>
            </a:r>
            <a:r>
              <a:rPr lang="es-ES" dirty="0"/>
              <a:t> in </a:t>
            </a:r>
            <a:r>
              <a:rPr lang="es-ES" dirty="0" err="1"/>
              <a:t>the</a:t>
            </a:r>
            <a:r>
              <a:rPr lang="es-ES" dirty="0"/>
              <a:t> app.</a:t>
            </a:r>
          </a:p>
        </p:txBody>
      </p:sp>
    </p:spTree>
    <p:extLst>
      <p:ext uri="{BB962C8B-B14F-4D97-AF65-F5344CB8AC3E}">
        <p14:creationId xmlns:p14="http://schemas.microsoft.com/office/powerpoint/2010/main" val="24139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33036-0D15-47A8-B20B-FC7CA43FD284}"/>
              </a:ext>
            </a:extLst>
          </p:cNvPr>
          <p:cNvSpPr>
            <a:spLocks noGrp="1"/>
          </p:cNvSpPr>
          <p:nvPr>
            <p:ph type="title"/>
          </p:nvPr>
        </p:nvSpPr>
        <p:spPr/>
        <p:txBody>
          <a:bodyPr/>
          <a:lstStyle/>
          <a:p>
            <a:r>
              <a:rPr lang="en-US" b="1" dirty="0">
                <a:solidFill>
                  <a:srgbClr val="663300"/>
                </a:solidFill>
              </a:rPr>
              <a:t>CHECKING ACCOUNTS.</a:t>
            </a:r>
            <a:endParaRPr lang="es-ES" dirty="0">
              <a:solidFill>
                <a:srgbClr val="663300"/>
              </a:solidFill>
            </a:endParaRPr>
          </a:p>
        </p:txBody>
      </p:sp>
      <p:sp>
        <p:nvSpPr>
          <p:cNvPr id="3" name="Marcador de contenido 2">
            <a:extLst>
              <a:ext uri="{FF2B5EF4-FFF2-40B4-BE49-F238E27FC236}">
                <a16:creationId xmlns:a16="http://schemas.microsoft.com/office/drawing/2014/main" id="{FAEF4BE2-342D-4ED9-8DC1-DFF2974D8F7B}"/>
              </a:ext>
            </a:extLst>
          </p:cNvPr>
          <p:cNvSpPr>
            <a:spLocks noGrp="1"/>
          </p:cNvSpPr>
          <p:nvPr>
            <p:ph idx="1"/>
          </p:nvPr>
        </p:nvSpPr>
        <p:spPr>
          <a:xfrm>
            <a:off x="838200" y="1825625"/>
            <a:ext cx="5257800" cy="4351338"/>
          </a:xfrm>
        </p:spPr>
        <p:txBody>
          <a:bodyPr/>
          <a:lstStyle/>
          <a:p>
            <a:r>
              <a:rPr lang="en-US" dirty="0">
                <a:solidFill>
                  <a:srgbClr val="663300"/>
                </a:solidFill>
              </a:rPr>
              <a:t>Hashtags to find your transactions easier.</a:t>
            </a:r>
          </a:p>
          <a:p>
            <a:r>
              <a:rPr lang="en-US" dirty="0">
                <a:solidFill>
                  <a:srgbClr val="663300"/>
                </a:solidFill>
              </a:rPr>
              <a:t>Upload pictures to your transactions.</a:t>
            </a:r>
          </a:p>
          <a:p>
            <a:r>
              <a:rPr lang="en-US" dirty="0">
                <a:solidFill>
                  <a:srgbClr val="663300"/>
                </a:solidFill>
              </a:rPr>
              <a:t>Send money to other Bella users with a personalized message.</a:t>
            </a:r>
          </a:p>
          <a:p>
            <a:r>
              <a:rPr lang="es-ES" dirty="0">
                <a:solidFill>
                  <a:srgbClr val="663300"/>
                </a:solidFill>
              </a:rPr>
              <a:t>No </a:t>
            </a:r>
            <a:r>
              <a:rPr lang="es-ES" dirty="0" err="1">
                <a:solidFill>
                  <a:srgbClr val="663300"/>
                </a:solidFill>
              </a:rPr>
              <a:t>Overdraft</a:t>
            </a:r>
            <a:r>
              <a:rPr lang="es-ES" dirty="0">
                <a:solidFill>
                  <a:srgbClr val="663300"/>
                </a:solidFill>
              </a:rPr>
              <a:t>.</a:t>
            </a:r>
          </a:p>
          <a:p>
            <a:r>
              <a:rPr lang="es-ES" dirty="0">
                <a:solidFill>
                  <a:srgbClr val="663300"/>
                </a:solidFill>
              </a:rPr>
              <a:t>$3,000.00/</a:t>
            </a:r>
            <a:r>
              <a:rPr lang="es-ES" dirty="0" err="1">
                <a:solidFill>
                  <a:srgbClr val="663300"/>
                </a:solidFill>
              </a:rPr>
              <a:t>day</a:t>
            </a:r>
            <a:r>
              <a:rPr lang="es-ES" dirty="0">
                <a:solidFill>
                  <a:srgbClr val="663300"/>
                </a:solidFill>
              </a:rPr>
              <a:t> transfer </a:t>
            </a:r>
            <a:r>
              <a:rPr lang="es-ES" dirty="0" err="1">
                <a:solidFill>
                  <a:srgbClr val="663300"/>
                </a:solidFill>
              </a:rPr>
              <a:t>limit</a:t>
            </a:r>
            <a:r>
              <a:rPr lang="es-ES" dirty="0">
                <a:solidFill>
                  <a:srgbClr val="663300"/>
                </a:solidFill>
              </a:rPr>
              <a:t>.</a:t>
            </a:r>
          </a:p>
          <a:p>
            <a:pPr marL="0" indent="0">
              <a:buNone/>
            </a:pPr>
            <a:endParaRPr lang="en-US" dirty="0">
              <a:solidFill>
                <a:srgbClr val="663300"/>
              </a:solidFill>
            </a:endParaRPr>
          </a:p>
          <a:p>
            <a:endParaRPr lang="es-ES" dirty="0"/>
          </a:p>
        </p:txBody>
      </p:sp>
      <p:pic>
        <p:nvPicPr>
          <p:cNvPr id="5" name="Imagen 4">
            <a:extLst>
              <a:ext uri="{FF2B5EF4-FFF2-40B4-BE49-F238E27FC236}">
                <a16:creationId xmlns:a16="http://schemas.microsoft.com/office/drawing/2014/main" id="{3B3B90E5-80F0-4457-A4C8-5EC4A39F5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2512" y="599777"/>
            <a:ext cx="2681288" cy="5893098"/>
          </a:xfrm>
          <a:prstGeom prst="rect">
            <a:avLst/>
          </a:prstGeom>
        </p:spPr>
      </p:pic>
      <p:cxnSp>
        <p:nvCxnSpPr>
          <p:cNvPr id="7" name="Conector recto de flecha 6">
            <a:extLst>
              <a:ext uri="{FF2B5EF4-FFF2-40B4-BE49-F238E27FC236}">
                <a16:creationId xmlns:a16="http://schemas.microsoft.com/office/drawing/2014/main" id="{A1EB8D41-3410-4161-9544-80542771936E}"/>
              </a:ext>
            </a:extLst>
          </p:cNvPr>
          <p:cNvCxnSpPr>
            <a:cxnSpLocks/>
          </p:cNvCxnSpPr>
          <p:nvPr/>
        </p:nvCxnSpPr>
        <p:spPr>
          <a:xfrm>
            <a:off x="8448675" y="1690688"/>
            <a:ext cx="457200" cy="414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15ECD662-0B69-439C-8CD7-7FF78966B9E5}"/>
              </a:ext>
            </a:extLst>
          </p:cNvPr>
          <p:cNvSpPr txBox="1"/>
          <p:nvPr/>
        </p:nvSpPr>
        <p:spPr>
          <a:xfrm>
            <a:off x="7282388" y="1321356"/>
            <a:ext cx="1390124" cy="369332"/>
          </a:xfrm>
          <a:prstGeom prst="rect">
            <a:avLst/>
          </a:prstGeom>
          <a:noFill/>
          <a:ln>
            <a:solidFill>
              <a:schemeClr val="accent1">
                <a:lumMod val="50000"/>
              </a:schemeClr>
            </a:solidFill>
          </a:ln>
        </p:spPr>
        <p:txBody>
          <a:bodyPr wrap="square" rtlCol="0">
            <a:spAutoFit/>
          </a:bodyPr>
          <a:lstStyle/>
          <a:p>
            <a:r>
              <a:rPr lang="en-US" dirty="0"/>
              <a:t>Can be used.</a:t>
            </a:r>
            <a:endParaRPr lang="es-ES" dirty="0"/>
          </a:p>
        </p:txBody>
      </p:sp>
      <p:cxnSp>
        <p:nvCxnSpPr>
          <p:cNvPr id="11" name="Conector recto de flecha 10">
            <a:extLst>
              <a:ext uri="{FF2B5EF4-FFF2-40B4-BE49-F238E27FC236}">
                <a16:creationId xmlns:a16="http://schemas.microsoft.com/office/drawing/2014/main" id="{6C2FCC84-51A7-4C93-9F92-FCDF85748912}"/>
              </a:ext>
            </a:extLst>
          </p:cNvPr>
          <p:cNvCxnSpPr/>
          <p:nvPr/>
        </p:nvCxnSpPr>
        <p:spPr>
          <a:xfrm>
            <a:off x="8134350" y="2524125"/>
            <a:ext cx="77152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E939CCB9-D3DE-47E6-ABC4-F8B5CAF16211}"/>
              </a:ext>
            </a:extLst>
          </p:cNvPr>
          <p:cNvSpPr txBox="1"/>
          <p:nvPr/>
        </p:nvSpPr>
        <p:spPr>
          <a:xfrm>
            <a:off x="6269832" y="2200959"/>
            <a:ext cx="1864518" cy="646331"/>
          </a:xfrm>
          <a:prstGeom prst="rect">
            <a:avLst/>
          </a:prstGeom>
          <a:noFill/>
          <a:ln>
            <a:solidFill>
              <a:srgbClr val="1F0E38"/>
            </a:solidFill>
          </a:ln>
        </p:spPr>
        <p:txBody>
          <a:bodyPr wrap="square" rtlCol="0">
            <a:spAutoFit/>
          </a:bodyPr>
          <a:lstStyle/>
          <a:p>
            <a:r>
              <a:rPr lang="en-US" dirty="0"/>
              <a:t>Includes pending amount.</a:t>
            </a:r>
            <a:endParaRPr lang="es-ES" dirty="0"/>
          </a:p>
        </p:txBody>
      </p:sp>
      <p:cxnSp>
        <p:nvCxnSpPr>
          <p:cNvPr id="14" name="Conector recto de flecha 13">
            <a:extLst>
              <a:ext uri="{FF2B5EF4-FFF2-40B4-BE49-F238E27FC236}">
                <a16:creationId xmlns:a16="http://schemas.microsoft.com/office/drawing/2014/main" id="{9E295BAD-CC7D-4CAF-B5E4-D46299245571}"/>
              </a:ext>
            </a:extLst>
          </p:cNvPr>
          <p:cNvCxnSpPr/>
          <p:nvPr/>
        </p:nvCxnSpPr>
        <p:spPr>
          <a:xfrm flipV="1">
            <a:off x="7705725" y="3429000"/>
            <a:ext cx="1114425" cy="5722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D7A86F14-7D11-4572-98D0-0B157DD71C68}"/>
              </a:ext>
            </a:extLst>
          </p:cNvPr>
          <p:cNvSpPr txBox="1"/>
          <p:nvPr/>
        </p:nvSpPr>
        <p:spPr>
          <a:xfrm>
            <a:off x="6629296" y="4010711"/>
            <a:ext cx="1989006" cy="369332"/>
          </a:xfrm>
          <a:prstGeom prst="rect">
            <a:avLst/>
          </a:prstGeom>
          <a:noFill/>
          <a:ln>
            <a:solidFill>
              <a:srgbClr val="002060"/>
            </a:solidFill>
          </a:ln>
        </p:spPr>
        <p:txBody>
          <a:bodyPr wrap="none" rtlCol="0">
            <a:spAutoFit/>
          </a:bodyPr>
          <a:lstStyle/>
          <a:p>
            <a:r>
              <a:rPr lang="en-US" dirty="0"/>
              <a:t>Transaction details.</a:t>
            </a:r>
            <a:endParaRPr lang="es-ES" dirty="0"/>
          </a:p>
        </p:txBody>
      </p:sp>
      <p:cxnSp>
        <p:nvCxnSpPr>
          <p:cNvPr id="17" name="Conector recto de flecha 16">
            <a:extLst>
              <a:ext uri="{FF2B5EF4-FFF2-40B4-BE49-F238E27FC236}">
                <a16:creationId xmlns:a16="http://schemas.microsoft.com/office/drawing/2014/main" id="{977DF83F-760A-46A4-89B5-1C132C3C7E87}"/>
              </a:ext>
            </a:extLst>
          </p:cNvPr>
          <p:cNvCxnSpPr>
            <a:cxnSpLocks/>
          </p:cNvCxnSpPr>
          <p:nvPr/>
        </p:nvCxnSpPr>
        <p:spPr>
          <a:xfrm>
            <a:off x="8343900" y="690564"/>
            <a:ext cx="476250" cy="890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8CF50FDA-9DA3-4E96-BBF5-E82F21D63444}"/>
              </a:ext>
            </a:extLst>
          </p:cNvPr>
          <p:cNvSpPr txBox="1"/>
          <p:nvPr/>
        </p:nvSpPr>
        <p:spPr>
          <a:xfrm>
            <a:off x="7729814" y="321232"/>
            <a:ext cx="894797" cy="369332"/>
          </a:xfrm>
          <a:prstGeom prst="rect">
            <a:avLst/>
          </a:prstGeom>
          <a:noFill/>
          <a:ln>
            <a:solidFill>
              <a:srgbClr val="002060"/>
            </a:solidFill>
          </a:ln>
        </p:spPr>
        <p:txBody>
          <a:bodyPr wrap="none" rtlCol="0">
            <a:spAutoFit/>
          </a:bodyPr>
          <a:lstStyle/>
          <a:p>
            <a:r>
              <a:rPr lang="en-US" dirty="0"/>
              <a:t>Bella ID</a:t>
            </a:r>
            <a:endParaRPr lang="es-ES" dirty="0"/>
          </a:p>
        </p:txBody>
      </p:sp>
      <p:cxnSp>
        <p:nvCxnSpPr>
          <p:cNvPr id="21" name="Conector recto de flecha 20">
            <a:extLst>
              <a:ext uri="{FF2B5EF4-FFF2-40B4-BE49-F238E27FC236}">
                <a16:creationId xmlns:a16="http://schemas.microsoft.com/office/drawing/2014/main" id="{BFB83E45-3284-4B5F-8757-7E3B787FC286}"/>
              </a:ext>
            </a:extLst>
          </p:cNvPr>
          <p:cNvCxnSpPr>
            <a:cxnSpLocks/>
          </p:cNvCxnSpPr>
          <p:nvPr/>
        </p:nvCxnSpPr>
        <p:spPr>
          <a:xfrm flipV="1">
            <a:off x="7846219" y="5486400"/>
            <a:ext cx="973931" cy="570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C3F427F0-953E-409E-BE98-BEE9A949AF4B}"/>
              </a:ext>
            </a:extLst>
          </p:cNvPr>
          <p:cNvSpPr txBox="1"/>
          <p:nvPr/>
        </p:nvSpPr>
        <p:spPr>
          <a:xfrm>
            <a:off x="6560522" y="5543464"/>
            <a:ext cx="1768176" cy="369332"/>
          </a:xfrm>
          <a:prstGeom prst="rect">
            <a:avLst/>
          </a:prstGeom>
          <a:noFill/>
          <a:ln>
            <a:solidFill>
              <a:srgbClr val="002060"/>
            </a:solidFill>
          </a:ln>
        </p:spPr>
        <p:txBody>
          <a:bodyPr wrap="none" rtlCol="0">
            <a:spAutoFit/>
          </a:bodyPr>
          <a:lstStyle/>
          <a:p>
            <a:r>
              <a:rPr lang="en-US" dirty="0"/>
              <a:t>Account options.</a:t>
            </a:r>
            <a:endParaRPr lang="es-ES" dirty="0"/>
          </a:p>
        </p:txBody>
      </p:sp>
      <p:cxnSp>
        <p:nvCxnSpPr>
          <p:cNvPr id="25" name="Conector recto de flecha 24">
            <a:extLst>
              <a:ext uri="{FF2B5EF4-FFF2-40B4-BE49-F238E27FC236}">
                <a16:creationId xmlns:a16="http://schemas.microsoft.com/office/drawing/2014/main" id="{97B90401-4B45-471E-AAF1-B77E16FF32DB}"/>
              </a:ext>
            </a:extLst>
          </p:cNvPr>
          <p:cNvCxnSpPr>
            <a:cxnSpLocks/>
            <a:stCxn id="26" idx="2"/>
          </p:cNvCxnSpPr>
          <p:nvPr/>
        </p:nvCxnSpPr>
        <p:spPr>
          <a:xfrm flipH="1">
            <a:off x="11096626" y="628910"/>
            <a:ext cx="287238" cy="6924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F7D85B6F-8004-4217-9393-74B450454929}"/>
              </a:ext>
            </a:extLst>
          </p:cNvPr>
          <p:cNvSpPr txBox="1"/>
          <p:nvPr/>
        </p:nvSpPr>
        <p:spPr>
          <a:xfrm>
            <a:off x="10658476" y="-17421"/>
            <a:ext cx="1450776" cy="646331"/>
          </a:xfrm>
          <a:prstGeom prst="rect">
            <a:avLst/>
          </a:prstGeom>
          <a:noFill/>
          <a:ln>
            <a:solidFill>
              <a:srgbClr val="002060"/>
            </a:solidFill>
          </a:ln>
        </p:spPr>
        <p:txBody>
          <a:bodyPr wrap="square" rtlCol="0">
            <a:spAutoFit/>
          </a:bodyPr>
          <a:lstStyle/>
          <a:p>
            <a:r>
              <a:rPr lang="en-US" dirty="0"/>
              <a:t>Search transactions.</a:t>
            </a:r>
            <a:endParaRPr lang="es-ES" dirty="0"/>
          </a:p>
        </p:txBody>
      </p:sp>
    </p:spTree>
    <p:extLst>
      <p:ext uri="{BB962C8B-B14F-4D97-AF65-F5344CB8AC3E}">
        <p14:creationId xmlns:p14="http://schemas.microsoft.com/office/powerpoint/2010/main" val="1236288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722728-F426-42A2-BA7B-0E068433BD08}"/>
              </a:ext>
            </a:extLst>
          </p:cNvPr>
          <p:cNvSpPr>
            <a:spLocks noGrp="1"/>
          </p:cNvSpPr>
          <p:nvPr>
            <p:ph type="title"/>
          </p:nvPr>
        </p:nvSpPr>
        <p:spPr/>
        <p:txBody>
          <a:bodyPr/>
          <a:lstStyle/>
          <a:p>
            <a:pPr algn="ctr"/>
            <a:r>
              <a:rPr lang="en-US" dirty="0"/>
              <a:t>FUNDING YOUR ACCOUNT - PLAID</a:t>
            </a:r>
            <a:endParaRPr lang="es-ES" dirty="0"/>
          </a:p>
        </p:txBody>
      </p:sp>
      <p:pic>
        <p:nvPicPr>
          <p:cNvPr id="4098" name="Picture 2">
            <a:extLst>
              <a:ext uri="{FF2B5EF4-FFF2-40B4-BE49-F238E27FC236}">
                <a16:creationId xmlns:a16="http://schemas.microsoft.com/office/drawing/2014/main" id="{8D0E9F7F-D678-4FD6-863B-8F52454BD9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54" r="1365"/>
          <a:stretch/>
        </p:blipFill>
        <p:spPr bwMode="auto">
          <a:xfrm>
            <a:off x="1132637" y="1690688"/>
            <a:ext cx="9926726" cy="4635309"/>
          </a:xfrm>
          <a:prstGeom prst="rect">
            <a:avLst/>
          </a:prstGeom>
          <a:noFill/>
          <a:ln w="38100">
            <a:solidFill>
              <a:srgbClr val="00006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318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5000">
              <a:schemeClr val="accent2">
                <a:lumMod val="20000"/>
                <a:lumOff val="80000"/>
              </a:schemeClr>
            </a:gs>
            <a:gs pos="0">
              <a:schemeClr val="accent4">
                <a:lumMod val="40000"/>
                <a:lumOff val="60000"/>
              </a:schemeClr>
            </a:gs>
            <a:gs pos="100000">
              <a:schemeClr val="accent1">
                <a:hueOff val="0"/>
                <a:satOff val="0"/>
                <a:lumOff val="0"/>
                <a:alphaOff val="0"/>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F9023-27B6-4F1F-9896-E59C4D0BD005}"/>
              </a:ext>
            </a:extLst>
          </p:cNvPr>
          <p:cNvSpPr>
            <a:spLocks noGrp="1"/>
          </p:cNvSpPr>
          <p:nvPr>
            <p:ph type="title"/>
          </p:nvPr>
        </p:nvSpPr>
        <p:spPr/>
        <p:txBody>
          <a:bodyPr/>
          <a:lstStyle/>
          <a:p>
            <a:r>
              <a:rPr lang="en-US" dirty="0">
                <a:solidFill>
                  <a:srgbClr val="AA72D4"/>
                </a:solidFill>
              </a:rPr>
              <a:t>FUNDING YOUR ACCOUNT - MICRODEPOSITS</a:t>
            </a:r>
            <a:endParaRPr lang="es-ES" dirty="0">
              <a:solidFill>
                <a:srgbClr val="AA72D4"/>
              </a:solidFill>
            </a:endParaRPr>
          </a:p>
        </p:txBody>
      </p:sp>
      <p:sp>
        <p:nvSpPr>
          <p:cNvPr id="3" name="Marcador de contenido 2">
            <a:extLst>
              <a:ext uri="{FF2B5EF4-FFF2-40B4-BE49-F238E27FC236}">
                <a16:creationId xmlns:a16="http://schemas.microsoft.com/office/drawing/2014/main" id="{921AA07C-4F41-4674-8FB0-AEF45E536F00}"/>
              </a:ext>
            </a:extLst>
          </p:cNvPr>
          <p:cNvSpPr>
            <a:spLocks noGrp="1"/>
          </p:cNvSpPr>
          <p:nvPr>
            <p:ph idx="1"/>
          </p:nvPr>
        </p:nvSpPr>
        <p:spPr>
          <a:xfrm>
            <a:off x="4116805" y="2224254"/>
            <a:ext cx="3958389" cy="2409491"/>
          </a:xfrm>
        </p:spPr>
        <p:txBody>
          <a:bodyPr/>
          <a:lstStyle/>
          <a:p>
            <a:pPr marL="0" indent="0">
              <a:buNone/>
            </a:pPr>
            <a:r>
              <a:rPr lang="en-US" sz="1800" b="0" i="0" u="none" strike="noStrike" dirty="0">
                <a:effectLst/>
                <a:latin typeface="Roboto"/>
              </a:rPr>
              <a:t>If a user’s bank isn’t supported by Plaid or if the user prefers not to link via Plaid, we can originate two microdeposits (&lt;$1.00) into the external account that the user then needs to confirm to link the accounts. Then there is a withdrawal for the corresponding total. </a:t>
            </a:r>
            <a:endParaRPr lang="es-ES" dirty="0"/>
          </a:p>
        </p:txBody>
      </p:sp>
      <p:pic>
        <p:nvPicPr>
          <p:cNvPr id="5" name="Imagen 4">
            <a:extLst>
              <a:ext uri="{FF2B5EF4-FFF2-40B4-BE49-F238E27FC236}">
                <a16:creationId xmlns:a16="http://schemas.microsoft.com/office/drawing/2014/main" id="{57665032-3113-4771-99C0-4C3D52CBF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42" y="1339339"/>
            <a:ext cx="3031958" cy="5518661"/>
          </a:xfrm>
          <a:prstGeom prst="rect">
            <a:avLst/>
          </a:prstGeom>
        </p:spPr>
      </p:pic>
      <p:pic>
        <p:nvPicPr>
          <p:cNvPr id="7" name="Imagen 6">
            <a:extLst>
              <a:ext uri="{FF2B5EF4-FFF2-40B4-BE49-F238E27FC236}">
                <a16:creationId xmlns:a16="http://schemas.microsoft.com/office/drawing/2014/main" id="{BC0EE87E-3142-43F6-9E59-516A1E620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356" y="1335328"/>
            <a:ext cx="2835443" cy="5522672"/>
          </a:xfrm>
          <a:prstGeom prst="rect">
            <a:avLst/>
          </a:prstGeom>
        </p:spPr>
      </p:pic>
      <p:sp>
        <p:nvSpPr>
          <p:cNvPr id="8" name="Rectángulo 7">
            <a:extLst>
              <a:ext uri="{FF2B5EF4-FFF2-40B4-BE49-F238E27FC236}">
                <a16:creationId xmlns:a16="http://schemas.microsoft.com/office/drawing/2014/main" id="{E1C150B7-56F6-48AE-827F-455D0B1F13EE}"/>
              </a:ext>
            </a:extLst>
          </p:cNvPr>
          <p:cNvSpPr/>
          <p:nvPr/>
        </p:nvSpPr>
        <p:spPr>
          <a:xfrm>
            <a:off x="838200" y="3048000"/>
            <a:ext cx="2626895" cy="673768"/>
          </a:xfrm>
          <a:prstGeom prst="rect">
            <a:avLst/>
          </a:prstGeom>
          <a:noFill/>
          <a:ln>
            <a:solidFill>
              <a:srgbClr val="AA7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Diagrama de flujo: proceso 8">
            <a:extLst>
              <a:ext uri="{FF2B5EF4-FFF2-40B4-BE49-F238E27FC236}">
                <a16:creationId xmlns:a16="http://schemas.microsoft.com/office/drawing/2014/main" id="{9ABDA8DE-B0A1-428E-B507-96DBB7DD1CBD}"/>
              </a:ext>
            </a:extLst>
          </p:cNvPr>
          <p:cNvSpPr/>
          <p:nvPr/>
        </p:nvSpPr>
        <p:spPr>
          <a:xfrm>
            <a:off x="8534399" y="3048000"/>
            <a:ext cx="2803357" cy="673768"/>
          </a:xfrm>
          <a:prstGeom prst="flowChartProcess">
            <a:avLst/>
          </a:prstGeom>
          <a:noFill/>
          <a:ln>
            <a:solidFill>
              <a:srgbClr val="AA7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4461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6666">
            <a:alpha val="36000"/>
          </a:srgb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BA196-FCE7-4352-B941-8F078FA213E0}"/>
              </a:ext>
            </a:extLst>
          </p:cNvPr>
          <p:cNvSpPr>
            <a:spLocks noGrp="1"/>
          </p:cNvSpPr>
          <p:nvPr>
            <p:ph type="title"/>
          </p:nvPr>
        </p:nvSpPr>
        <p:spPr/>
        <p:txBody>
          <a:bodyPr/>
          <a:lstStyle/>
          <a:p>
            <a:r>
              <a:rPr lang="en-US" dirty="0">
                <a:solidFill>
                  <a:srgbClr val="000066"/>
                </a:solidFill>
              </a:rPr>
              <a:t>FUNDING YOUR ACCOUNT - MICRODEPOSITS</a:t>
            </a:r>
            <a:endParaRPr lang="es-ES" dirty="0">
              <a:solidFill>
                <a:srgbClr val="000066"/>
              </a:solidFill>
            </a:endParaRPr>
          </a:p>
        </p:txBody>
      </p:sp>
      <p:pic>
        <p:nvPicPr>
          <p:cNvPr id="5122" name="Picture 2">
            <a:extLst>
              <a:ext uri="{FF2B5EF4-FFF2-40B4-BE49-F238E27FC236}">
                <a16:creationId xmlns:a16="http://schemas.microsoft.com/office/drawing/2014/main" id="{8683F83B-D56B-4C43-BC90-83E0FBD885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62"/>
          <a:stretch/>
        </p:blipFill>
        <p:spPr bwMode="auto">
          <a:xfrm>
            <a:off x="304800" y="1690689"/>
            <a:ext cx="11470105" cy="4453814"/>
          </a:xfrm>
          <a:prstGeom prst="rect">
            <a:avLst/>
          </a:prstGeom>
          <a:noFill/>
          <a:ln w="38100">
            <a:solidFill>
              <a:srgbClr val="00006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47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75000">
              <a:srgbClr val="DAC2EC"/>
            </a:gs>
            <a:gs pos="0">
              <a:schemeClr val="accent5">
                <a:lumMod val="20000"/>
                <a:lumOff val="80000"/>
              </a:schemeClr>
            </a:gs>
            <a:gs pos="100000">
              <a:srgbClr val="FBDDF5"/>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50586B-3037-4061-BE97-00E8053D8A75}"/>
              </a:ext>
            </a:extLst>
          </p:cNvPr>
          <p:cNvSpPr>
            <a:spLocks noGrp="1"/>
          </p:cNvSpPr>
          <p:nvPr>
            <p:ph type="title"/>
          </p:nvPr>
        </p:nvSpPr>
        <p:spPr/>
        <p:txBody>
          <a:bodyPr/>
          <a:lstStyle/>
          <a:p>
            <a:pPr algn="ctr"/>
            <a:r>
              <a:rPr lang="en-US" dirty="0"/>
              <a:t>Funding your Account – Direct Deposit</a:t>
            </a:r>
            <a:endParaRPr lang="es-ES" dirty="0"/>
          </a:p>
        </p:txBody>
      </p:sp>
      <p:pic>
        <p:nvPicPr>
          <p:cNvPr id="6146" name="Picture 2">
            <a:extLst>
              <a:ext uri="{FF2B5EF4-FFF2-40B4-BE49-F238E27FC236}">
                <a16:creationId xmlns:a16="http://schemas.microsoft.com/office/drawing/2014/main" id="{BC751178-805F-4146-9600-BFBCFA22F2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39"/>
          <a:stretch/>
        </p:blipFill>
        <p:spPr bwMode="auto">
          <a:xfrm>
            <a:off x="1767179" y="2021305"/>
            <a:ext cx="9141453" cy="4471570"/>
          </a:xfrm>
          <a:prstGeom prst="rect">
            <a:avLst/>
          </a:prstGeom>
          <a:noFill/>
          <a:ln w="38100">
            <a:solidFill>
              <a:srgbClr val="DAC2EC"/>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968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AC2EC"/>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0D384A-63CC-4439-BC7B-F8F13DA39FCC}"/>
              </a:ext>
            </a:extLst>
          </p:cNvPr>
          <p:cNvSpPr>
            <a:spLocks noGrp="1"/>
          </p:cNvSpPr>
          <p:nvPr>
            <p:ph type="title"/>
          </p:nvPr>
        </p:nvSpPr>
        <p:spPr>
          <a:xfrm>
            <a:off x="3404937" y="1027906"/>
            <a:ext cx="10515600" cy="1325563"/>
          </a:xfrm>
        </p:spPr>
        <p:txBody>
          <a:bodyPr>
            <a:normAutofit/>
          </a:bodyPr>
          <a:lstStyle/>
          <a:p>
            <a:r>
              <a:rPr lang="en-US" sz="4000" dirty="0">
                <a:solidFill>
                  <a:srgbClr val="002060"/>
                </a:solidFill>
                <a:latin typeface="Arial" panose="020B0604020202020204" pitchFamily="34" charset="0"/>
                <a:cs typeface="Arial" panose="020B0604020202020204" pitchFamily="34" charset="0"/>
              </a:rPr>
              <a:t>DEBIT CARD.</a:t>
            </a:r>
            <a:endParaRPr lang="es-ES" sz="4000" dirty="0">
              <a:solidFill>
                <a:srgbClr val="002060"/>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DB3FDB16-3DB0-4186-A088-4DD8A54B74DA}"/>
              </a:ext>
            </a:extLst>
          </p:cNvPr>
          <p:cNvSpPr>
            <a:spLocks noGrp="1"/>
          </p:cNvSpPr>
          <p:nvPr>
            <p:ph idx="1"/>
          </p:nvPr>
        </p:nvSpPr>
        <p:spPr>
          <a:xfrm>
            <a:off x="196516" y="3634205"/>
            <a:ext cx="10515600" cy="2858670"/>
          </a:xfrm>
        </p:spPr>
        <p:txBody>
          <a:bodyPr/>
          <a:lstStyle/>
          <a:p>
            <a:pPr rtl="0" fontAlgn="base">
              <a:spcBef>
                <a:spcPts val="0"/>
              </a:spcBef>
              <a:spcAft>
                <a:spcPts val="0"/>
              </a:spcAft>
              <a:buFont typeface="Arial" panose="020B0604020202020204" pitchFamily="34" charset="0"/>
              <a:buChar char="•"/>
            </a:pPr>
            <a:r>
              <a:rPr lang="en-US" sz="2000" dirty="0">
                <a:solidFill>
                  <a:srgbClr val="002060"/>
                </a:solidFill>
                <a:latin typeface="Roboto"/>
              </a:rPr>
              <a:t> D</a:t>
            </a:r>
            <a:r>
              <a:rPr lang="es-ES" sz="2000" b="0" i="0" u="none" strike="noStrike" dirty="0" err="1">
                <a:solidFill>
                  <a:srgbClr val="002060"/>
                </a:solidFill>
                <a:effectLst/>
                <a:latin typeface="Roboto"/>
              </a:rPr>
              <a:t>ual</a:t>
            </a:r>
            <a:r>
              <a:rPr lang="es-ES" sz="2000" b="0" i="0" u="none" strike="noStrike" dirty="0">
                <a:solidFill>
                  <a:srgbClr val="002060"/>
                </a:solidFill>
                <a:effectLst/>
                <a:latin typeface="Roboto"/>
              </a:rPr>
              <a:t>-interface Visa Debit </a:t>
            </a:r>
            <a:r>
              <a:rPr lang="es-ES" sz="2000" b="0" i="0" u="none" strike="noStrike" dirty="0" err="1">
                <a:solidFill>
                  <a:srgbClr val="002060"/>
                </a:solidFill>
                <a:effectLst/>
                <a:latin typeface="Roboto"/>
              </a:rPr>
              <a:t>Card</a:t>
            </a:r>
            <a:r>
              <a:rPr lang="en-US" sz="2000" dirty="0">
                <a:solidFill>
                  <a:srgbClr val="002060"/>
                </a:solidFill>
                <a:latin typeface="Roboto"/>
              </a:rPr>
              <a:t> with c</a:t>
            </a:r>
            <a:r>
              <a:rPr lang="en-US" sz="2000" b="0" i="0" u="none" strike="noStrike" dirty="0">
                <a:solidFill>
                  <a:srgbClr val="002060"/>
                </a:solidFill>
                <a:effectLst/>
                <a:latin typeface="Roboto"/>
              </a:rPr>
              <a:t>ontactless payments anywhere Visa is accepted</a:t>
            </a:r>
          </a:p>
          <a:p>
            <a:pPr rtl="0" fontAlgn="base">
              <a:spcBef>
                <a:spcPts val="0"/>
              </a:spcBef>
              <a:spcAft>
                <a:spcPts val="0"/>
              </a:spcAft>
              <a:buFont typeface="Arial" panose="020B0604020202020204" pitchFamily="34" charset="0"/>
              <a:buChar char="•"/>
            </a:pPr>
            <a:r>
              <a:rPr lang="en-US" sz="2000" b="0" i="0" u="none" strike="noStrike" dirty="0">
                <a:solidFill>
                  <a:srgbClr val="002060"/>
                </a:solidFill>
                <a:effectLst/>
                <a:latin typeface="Roboto"/>
              </a:rPr>
              <a:t>Apple Pay, Google Pay and Samsung Pay enabled</a:t>
            </a:r>
          </a:p>
          <a:p>
            <a:pPr rtl="0" fontAlgn="base">
              <a:spcBef>
                <a:spcPts val="0"/>
              </a:spcBef>
              <a:spcAft>
                <a:spcPts val="0"/>
              </a:spcAft>
              <a:buFont typeface="Arial" panose="020B0604020202020204" pitchFamily="34" charset="0"/>
              <a:buChar char="•"/>
            </a:pPr>
            <a:r>
              <a:rPr lang="en-US" sz="2000" b="0" i="0" u="none" strike="noStrike" dirty="0">
                <a:solidFill>
                  <a:srgbClr val="002060"/>
                </a:solidFill>
                <a:effectLst/>
                <a:latin typeface="Roboto"/>
              </a:rPr>
              <a:t>All card replacements are free (stolen or damaged cards one per year).</a:t>
            </a:r>
          </a:p>
          <a:p>
            <a:pPr rtl="0" fontAlgn="base">
              <a:spcBef>
                <a:spcPts val="0"/>
              </a:spcBef>
              <a:spcAft>
                <a:spcPts val="0"/>
              </a:spcAft>
              <a:buFont typeface="Arial" panose="020B0604020202020204" pitchFamily="34" charset="0"/>
              <a:buChar char="•"/>
            </a:pPr>
            <a:r>
              <a:rPr lang="en-US" sz="2000" b="0" i="0" u="none" strike="noStrike" dirty="0">
                <a:solidFill>
                  <a:srgbClr val="002060"/>
                </a:solidFill>
                <a:effectLst/>
                <a:latin typeface="Roboto"/>
              </a:rPr>
              <a:t>You can freeze/unfreeze your card in the app, without completely blocking it.</a:t>
            </a:r>
            <a:endParaRPr lang="en-US" sz="2000" b="0" dirty="0">
              <a:solidFill>
                <a:srgbClr val="002060"/>
              </a:solidFill>
              <a:effectLst/>
            </a:endParaRPr>
          </a:p>
          <a:p>
            <a:pPr rtl="0" fontAlgn="base">
              <a:spcBef>
                <a:spcPts val="0"/>
              </a:spcBef>
              <a:spcAft>
                <a:spcPts val="0"/>
              </a:spcAft>
              <a:buFont typeface="Arial" panose="020B0604020202020204" pitchFamily="34" charset="0"/>
              <a:buChar char="•"/>
            </a:pPr>
            <a:r>
              <a:rPr lang="en-US" sz="2000" b="0" i="0" u="none" strike="noStrike" dirty="0">
                <a:solidFill>
                  <a:srgbClr val="002060"/>
                </a:solidFill>
                <a:effectLst/>
                <a:latin typeface="Roboto"/>
              </a:rPr>
              <a:t>You can block your card in the app if you lose it. (Your account will not be blocked, only your card).</a:t>
            </a:r>
          </a:p>
          <a:p>
            <a:pPr rtl="0" fontAlgn="base">
              <a:spcBef>
                <a:spcPts val="0"/>
              </a:spcBef>
              <a:spcAft>
                <a:spcPts val="0"/>
              </a:spcAft>
              <a:buFont typeface="Arial" panose="020B0604020202020204" pitchFamily="34" charset="0"/>
              <a:buChar char="•"/>
            </a:pPr>
            <a:r>
              <a:rPr lang="en-US" sz="2000" b="0" i="0" u="none" strike="noStrike" dirty="0">
                <a:solidFill>
                  <a:srgbClr val="002060"/>
                </a:solidFill>
                <a:effectLst/>
                <a:latin typeface="Arial" panose="020B0604020202020204" pitchFamily="34" charset="0"/>
              </a:rPr>
              <a:t>All our debit cards are made with recycled ocean plastic.</a:t>
            </a:r>
            <a:endParaRPr lang="en-US" sz="2000" dirty="0">
              <a:solidFill>
                <a:srgbClr val="002060"/>
              </a:solidFill>
              <a:latin typeface="Roboto"/>
            </a:endParaRPr>
          </a:p>
          <a:p>
            <a:pPr rtl="0" fontAlgn="base">
              <a:spcBef>
                <a:spcPts val="0"/>
              </a:spcBef>
              <a:spcAft>
                <a:spcPts val="0"/>
              </a:spcAft>
              <a:buFont typeface="Arial" panose="020B0604020202020204" pitchFamily="34" charset="0"/>
              <a:buChar char="•"/>
            </a:pPr>
            <a:r>
              <a:rPr lang="en-US" sz="2000" b="0" i="0" u="none" strike="noStrike" dirty="0">
                <a:solidFill>
                  <a:srgbClr val="002060"/>
                </a:solidFill>
                <a:effectLst/>
                <a:latin typeface="Arial" panose="020B0604020202020204" pitchFamily="34" charset="0"/>
              </a:rPr>
              <a:t>Limited edition card by artist: Jasper Wong</a:t>
            </a:r>
            <a:r>
              <a:rPr lang="en-US" sz="2000" b="0" i="0" u="none" strike="noStrike" dirty="0">
                <a:solidFill>
                  <a:srgbClr val="002060"/>
                </a:solidFill>
                <a:effectLst/>
                <a:latin typeface="Roboto"/>
              </a:rPr>
              <a:t>. Availability TBD.</a:t>
            </a:r>
          </a:p>
        </p:txBody>
      </p:sp>
      <p:pic>
        <p:nvPicPr>
          <p:cNvPr id="5" name="Imagen 4">
            <a:extLst>
              <a:ext uri="{FF2B5EF4-FFF2-40B4-BE49-F238E27FC236}">
                <a16:creationId xmlns:a16="http://schemas.microsoft.com/office/drawing/2014/main" id="{75BDCDDE-1D67-434E-8079-C9549EDBEA4D}"/>
              </a:ext>
            </a:extLst>
          </p:cNvPr>
          <p:cNvPicPr>
            <a:picLocks noChangeAspect="1"/>
          </p:cNvPicPr>
          <p:nvPr/>
        </p:nvPicPr>
        <p:blipFill>
          <a:blip r:embed="rId2"/>
          <a:stretch>
            <a:fillRect/>
          </a:stretch>
        </p:blipFill>
        <p:spPr>
          <a:xfrm>
            <a:off x="7928586" y="647554"/>
            <a:ext cx="3701940" cy="2412871"/>
          </a:xfrm>
          <a:prstGeom prst="rect">
            <a:avLst/>
          </a:prstGeom>
        </p:spPr>
      </p:pic>
    </p:spTree>
    <p:extLst>
      <p:ext uri="{BB962C8B-B14F-4D97-AF65-F5344CB8AC3E}">
        <p14:creationId xmlns:p14="http://schemas.microsoft.com/office/powerpoint/2010/main" val="2434257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80">
          <a:fgClr>
            <a:srgbClr val="FBDDF5"/>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7E3DD-C39E-4E52-9C5E-E1B4F36693C0}"/>
              </a:ext>
            </a:extLst>
          </p:cNvPr>
          <p:cNvSpPr>
            <a:spLocks noGrp="1"/>
          </p:cNvSpPr>
          <p:nvPr>
            <p:ph type="title"/>
          </p:nvPr>
        </p:nvSpPr>
        <p:spPr/>
        <p:txBody>
          <a:bodyPr/>
          <a:lstStyle/>
          <a:p>
            <a:pPr algn="ctr"/>
            <a:r>
              <a:rPr lang="en-US" sz="4400" dirty="0">
                <a:solidFill>
                  <a:srgbClr val="002060"/>
                </a:solidFill>
                <a:latin typeface="Arial" panose="020B0604020202020204" pitchFamily="34" charset="0"/>
                <a:cs typeface="Arial" panose="020B0604020202020204" pitchFamily="34" charset="0"/>
              </a:rPr>
              <a:t>DEBIT CARD.</a:t>
            </a:r>
            <a:endParaRPr lang="es-ES" dirty="0">
              <a:solidFill>
                <a:srgbClr val="002060"/>
              </a:solidFill>
            </a:endParaRPr>
          </a:p>
        </p:txBody>
      </p:sp>
      <p:sp>
        <p:nvSpPr>
          <p:cNvPr id="3" name="Marcador de contenido 2">
            <a:extLst>
              <a:ext uri="{FF2B5EF4-FFF2-40B4-BE49-F238E27FC236}">
                <a16:creationId xmlns:a16="http://schemas.microsoft.com/office/drawing/2014/main" id="{911C4D1F-8DD4-400F-A511-9F45CDC6A615}"/>
              </a:ext>
            </a:extLst>
          </p:cNvPr>
          <p:cNvSpPr>
            <a:spLocks noGrp="1"/>
          </p:cNvSpPr>
          <p:nvPr>
            <p:ph idx="1"/>
          </p:nvPr>
        </p:nvSpPr>
        <p:spPr/>
        <p:txBody>
          <a:bodyPr/>
          <a:lstStyle/>
          <a:p>
            <a:r>
              <a:rPr lang="en-US" dirty="0">
                <a:solidFill>
                  <a:srgbClr val="002060"/>
                </a:solidFill>
              </a:rPr>
              <a:t>Can be used on any Visa ATM with no withdrawal fee.</a:t>
            </a:r>
          </a:p>
          <a:p>
            <a:r>
              <a:rPr lang="en-US" dirty="0">
                <a:solidFill>
                  <a:srgbClr val="002060"/>
                </a:solidFill>
              </a:rPr>
              <a:t>$500.00/day in withdraws.</a:t>
            </a:r>
          </a:p>
          <a:p>
            <a:r>
              <a:rPr lang="en-US" dirty="0">
                <a:solidFill>
                  <a:srgbClr val="002060"/>
                </a:solidFill>
              </a:rPr>
              <a:t>1% for foreign exchange conversion charged by Visa DPS. Reimbursed by Bella.</a:t>
            </a:r>
          </a:p>
          <a:p>
            <a:r>
              <a:rPr lang="en-US" sz="2800" dirty="0">
                <a:solidFill>
                  <a:srgbClr val="002060"/>
                </a:solidFill>
                <a:latin typeface="Roboto"/>
              </a:rPr>
              <a:t>Recuring, international, and online payments allowed.</a:t>
            </a:r>
            <a:endParaRPr lang="en-US" sz="2800" b="0" i="0" u="none" strike="noStrike" dirty="0">
              <a:solidFill>
                <a:srgbClr val="002060"/>
              </a:solidFill>
              <a:effectLst/>
              <a:latin typeface="Roboto"/>
            </a:endParaRPr>
          </a:p>
          <a:p>
            <a:pPr marL="0" indent="0">
              <a:buNone/>
            </a:pPr>
            <a:endParaRPr lang="en-US" dirty="0"/>
          </a:p>
          <a:p>
            <a:pPr marL="0" indent="0">
              <a:buNone/>
            </a:pPr>
            <a:endParaRPr lang="en-US" dirty="0"/>
          </a:p>
          <a:p>
            <a:endParaRPr lang="en-US" dirty="0"/>
          </a:p>
          <a:p>
            <a:endParaRPr lang="es-ES" dirty="0"/>
          </a:p>
        </p:txBody>
      </p:sp>
      <p:pic>
        <p:nvPicPr>
          <p:cNvPr id="5" name="Imagen 4">
            <a:extLst>
              <a:ext uri="{FF2B5EF4-FFF2-40B4-BE49-F238E27FC236}">
                <a16:creationId xmlns:a16="http://schemas.microsoft.com/office/drawing/2014/main" id="{99DF1B21-EC22-4558-AA7E-3585C6327384}"/>
              </a:ext>
            </a:extLst>
          </p:cNvPr>
          <p:cNvPicPr>
            <a:picLocks noChangeAspect="1"/>
          </p:cNvPicPr>
          <p:nvPr/>
        </p:nvPicPr>
        <p:blipFill>
          <a:blip r:embed="rId2"/>
          <a:stretch>
            <a:fillRect/>
          </a:stretch>
        </p:blipFill>
        <p:spPr>
          <a:xfrm>
            <a:off x="8749744" y="4119276"/>
            <a:ext cx="3162741" cy="2057687"/>
          </a:xfrm>
          <a:prstGeom prst="rect">
            <a:avLst/>
          </a:prstGeom>
          <a:effectLst>
            <a:reflection blurRad="6350" stA="50000" endA="275" endPos="40000" dist="101600" dir="5400000" sy="-100000" algn="bl" rotWithShape="0"/>
          </a:effectLst>
        </p:spPr>
      </p:pic>
    </p:spTree>
    <p:extLst>
      <p:ext uri="{BB962C8B-B14F-4D97-AF65-F5344CB8AC3E}">
        <p14:creationId xmlns:p14="http://schemas.microsoft.com/office/powerpoint/2010/main" val="1271647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4000">
              <a:schemeClr val="accent4">
                <a:lumMod val="40000"/>
                <a:lumOff val="60000"/>
              </a:schemeClr>
            </a:gs>
            <a:gs pos="25000">
              <a:srgbClr val="C9ADC9"/>
            </a:gs>
            <a:gs pos="0">
              <a:srgbClr val="F7AFB9">
                <a:alpha val="61000"/>
              </a:srgbClr>
            </a:gs>
            <a:gs pos="78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effectLst/>
      </p:bgPr>
    </p:bg>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A78E5CEC-DB2E-4BD6-BDE5-13D909F047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1911" y="1537515"/>
            <a:ext cx="10268177" cy="5212702"/>
          </a:xfrm>
          <a:effectLst>
            <a:softEdge rad="63500"/>
          </a:effectLst>
        </p:spPr>
      </p:pic>
      <p:sp>
        <p:nvSpPr>
          <p:cNvPr id="8" name="Título 1">
            <a:extLst>
              <a:ext uri="{FF2B5EF4-FFF2-40B4-BE49-F238E27FC236}">
                <a16:creationId xmlns:a16="http://schemas.microsoft.com/office/drawing/2014/main" id="{F10A22FB-5E63-48A8-9C44-6DBCD8F77FE7}"/>
              </a:ext>
            </a:extLst>
          </p:cNvPr>
          <p:cNvSpPr>
            <a:spLocks noGrp="1"/>
          </p:cNvSpPr>
          <p:nvPr>
            <p:ph type="title"/>
          </p:nvPr>
        </p:nvSpPr>
        <p:spPr>
          <a:xfrm>
            <a:off x="838200" y="365125"/>
            <a:ext cx="10515600" cy="1325563"/>
          </a:xfrm>
        </p:spPr>
        <p:txBody>
          <a:bodyPr/>
          <a:lstStyle/>
          <a:p>
            <a:pPr algn="ctr"/>
            <a:r>
              <a:rPr lang="en-US" sz="4400" dirty="0">
                <a:solidFill>
                  <a:srgbClr val="002060"/>
                </a:solidFill>
                <a:latin typeface="Arial" panose="020B0604020202020204" pitchFamily="34" charset="0"/>
                <a:cs typeface="Arial" panose="020B0604020202020204" pitchFamily="34" charset="0"/>
              </a:rPr>
              <a:t>Card Activation.</a:t>
            </a:r>
            <a:endParaRPr lang="es-ES" dirty="0">
              <a:solidFill>
                <a:srgbClr val="002060"/>
              </a:solidFill>
            </a:endParaRPr>
          </a:p>
        </p:txBody>
      </p:sp>
    </p:spTree>
    <p:extLst>
      <p:ext uri="{BB962C8B-B14F-4D97-AF65-F5344CB8AC3E}">
        <p14:creationId xmlns:p14="http://schemas.microsoft.com/office/powerpoint/2010/main" val="3249739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A134D"/>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875E4-5060-459A-B42B-DA53D4DFF127}"/>
              </a:ext>
            </a:extLst>
          </p:cNvPr>
          <p:cNvSpPr>
            <a:spLocks noGrp="1"/>
          </p:cNvSpPr>
          <p:nvPr>
            <p:ph type="title"/>
          </p:nvPr>
        </p:nvSpPr>
        <p:spPr>
          <a:xfrm>
            <a:off x="838200" y="365125"/>
            <a:ext cx="10515600" cy="1325563"/>
          </a:xfrm>
        </p:spPr>
        <p:txBody>
          <a:bodyPr/>
          <a:lstStyle/>
          <a:p>
            <a:r>
              <a:rPr lang="en-US" dirty="0">
                <a:solidFill>
                  <a:schemeClr val="bg1"/>
                </a:solidFill>
              </a:rPr>
              <a:t>What’s Bella Loves Me?</a:t>
            </a:r>
            <a:endParaRPr lang="es-ES" dirty="0">
              <a:solidFill>
                <a:schemeClr val="bg1"/>
              </a:solidFill>
            </a:endParaRPr>
          </a:p>
        </p:txBody>
      </p:sp>
      <p:sp>
        <p:nvSpPr>
          <p:cNvPr id="5" name="Marcador de contenido 4">
            <a:extLst>
              <a:ext uri="{FF2B5EF4-FFF2-40B4-BE49-F238E27FC236}">
                <a16:creationId xmlns:a16="http://schemas.microsoft.com/office/drawing/2014/main" id="{14EFBCC5-ADC7-4ED3-AA87-B2160982E8F9}"/>
              </a:ext>
            </a:extLst>
          </p:cNvPr>
          <p:cNvSpPr>
            <a:spLocks noGrp="1"/>
          </p:cNvSpPr>
          <p:nvPr>
            <p:ph idx="1"/>
          </p:nvPr>
        </p:nvSpPr>
        <p:spPr>
          <a:xfrm>
            <a:off x="838200" y="1825624"/>
            <a:ext cx="5498432" cy="4879975"/>
          </a:xfrm>
        </p:spPr>
        <p:txBody>
          <a:bodyPr/>
          <a:lstStyle/>
          <a:p>
            <a:pPr marL="0" indent="0">
              <a:buNone/>
            </a:pPr>
            <a:r>
              <a:rPr lang="en-US" sz="1800" dirty="0">
                <a:solidFill>
                  <a:schemeClr val="bg1"/>
                </a:solidFill>
                <a:latin typeface="Arial" panose="020B0604020202020204" pitchFamily="34" charset="0"/>
                <a:cs typeface="Arial" panose="020B0604020202020204" pitchFamily="34" charset="0"/>
              </a:rPr>
              <a:t>Bella </a:t>
            </a:r>
            <a:r>
              <a:rPr lang="en-US" sz="1800" b="0" i="0" u="none" strike="noStrike" dirty="0">
                <a:solidFill>
                  <a:schemeClr val="bg1"/>
                </a:solidFill>
                <a:effectLst/>
                <a:latin typeface="Arial" panose="020B0604020202020204" pitchFamily="34" charset="0"/>
                <a:cs typeface="Arial" panose="020B0604020202020204" pitchFamily="34" charset="0"/>
              </a:rPr>
              <a:t>is a digital banking service built on Socratex, a brand new conversational technology.</a:t>
            </a:r>
          </a:p>
          <a:p>
            <a:pPr marL="0" indent="0">
              <a:buNone/>
            </a:pPr>
            <a:endParaRPr lang="en-US" sz="1800" dirty="0">
              <a:solidFill>
                <a:srgbClr val="000000"/>
              </a:solidFill>
              <a:latin typeface="Arial" panose="020B0604020202020204" pitchFamily="34" charset="0"/>
              <a:cs typeface="Arial" panose="020B0604020202020204" pitchFamily="34" charset="0"/>
            </a:endParaRPr>
          </a:p>
          <a:p>
            <a:pPr marL="0" indent="0">
              <a:buNone/>
            </a:pPr>
            <a:r>
              <a:rPr lang="en-US" sz="1800" b="0" i="0" u="none" strike="noStrike" dirty="0">
                <a:solidFill>
                  <a:schemeClr val="bg1"/>
                </a:solidFill>
                <a:effectLst/>
                <a:latin typeface="Arial" panose="020B0604020202020204" pitchFamily="34" charset="0"/>
                <a:cs typeface="Arial" panose="020B0604020202020204" pitchFamily="34" charset="0"/>
              </a:rPr>
              <a:t>BELLA is working to establish programs to benefit the BELLA community and world at large with messages of beauty, love, and tenderness at their cores.  </a:t>
            </a:r>
            <a:endParaRPr lang="es-ES" sz="1800" dirty="0">
              <a:solidFill>
                <a:schemeClr val="bg1"/>
              </a:solidFill>
              <a:latin typeface="Arial" panose="020B0604020202020204" pitchFamily="34" charset="0"/>
              <a:cs typeface="Arial" panose="020B0604020202020204" pitchFamily="34" charset="0"/>
            </a:endParaRPr>
          </a:p>
          <a:p>
            <a:pPr marL="457200" lvl="1" indent="0">
              <a:buNone/>
            </a:pPr>
            <a:endParaRPr lang="es-ES" dirty="0"/>
          </a:p>
          <a:p>
            <a:pPr marL="457200" lvl="1" indent="0">
              <a:buNone/>
            </a:pPr>
            <a:endParaRPr lang="es-ES" dirty="0"/>
          </a:p>
        </p:txBody>
      </p:sp>
      <p:pic>
        <p:nvPicPr>
          <p:cNvPr id="13" name="Imagen 12">
            <a:extLst>
              <a:ext uri="{FF2B5EF4-FFF2-40B4-BE49-F238E27FC236}">
                <a16:creationId xmlns:a16="http://schemas.microsoft.com/office/drawing/2014/main" id="{40883ED5-98D6-48AB-A82A-C6A98DA0F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5087" y="1731961"/>
            <a:ext cx="1800225" cy="2533650"/>
          </a:xfrm>
          <a:prstGeom prst="rect">
            <a:avLst/>
          </a:prstGeom>
          <a:ln w="57150">
            <a:solidFill>
              <a:schemeClr val="bg1"/>
            </a:solidFill>
          </a:ln>
        </p:spPr>
      </p:pic>
      <p:pic>
        <p:nvPicPr>
          <p:cNvPr id="15" name="Imagen 14">
            <a:extLst>
              <a:ext uri="{FF2B5EF4-FFF2-40B4-BE49-F238E27FC236}">
                <a16:creationId xmlns:a16="http://schemas.microsoft.com/office/drawing/2014/main" id="{4B1DDFCB-DCCC-4079-9983-60EF9662A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381750"/>
            <a:ext cx="3138487" cy="1925134"/>
          </a:xfrm>
          <a:prstGeom prst="rect">
            <a:avLst/>
          </a:prstGeom>
        </p:spPr>
      </p:pic>
      <p:pic>
        <p:nvPicPr>
          <p:cNvPr id="17" name="Imagen 16">
            <a:extLst>
              <a:ext uri="{FF2B5EF4-FFF2-40B4-BE49-F238E27FC236}">
                <a16:creationId xmlns:a16="http://schemas.microsoft.com/office/drawing/2014/main" id="{EB0B9484-555A-4F49-A516-1B2C9B03A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6698" y="4265611"/>
            <a:ext cx="2045039" cy="1685263"/>
          </a:xfrm>
          <a:prstGeom prst="rect">
            <a:avLst/>
          </a:prstGeom>
        </p:spPr>
      </p:pic>
      <p:pic>
        <p:nvPicPr>
          <p:cNvPr id="19" name="Imagen 18">
            <a:extLst>
              <a:ext uri="{FF2B5EF4-FFF2-40B4-BE49-F238E27FC236}">
                <a16:creationId xmlns:a16="http://schemas.microsoft.com/office/drawing/2014/main" id="{EE31487C-9AC4-4B2C-AF54-29D0F0CDBA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0512" y="4265611"/>
            <a:ext cx="2143125" cy="2143125"/>
          </a:xfrm>
          <a:prstGeom prst="rect">
            <a:avLst/>
          </a:prstGeom>
          <a:ln w="57150">
            <a:solidFill>
              <a:schemeClr val="bg1"/>
            </a:solidFill>
          </a:ln>
        </p:spPr>
      </p:pic>
    </p:spTree>
    <p:extLst>
      <p:ext uri="{BB962C8B-B14F-4D97-AF65-F5344CB8AC3E}">
        <p14:creationId xmlns:p14="http://schemas.microsoft.com/office/powerpoint/2010/main" val="131025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6666">
            <a:alpha val="78000"/>
          </a:srgb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356C4B-DD8A-4F37-88A7-AB9ED0AF7C17}"/>
              </a:ext>
            </a:extLst>
          </p:cNvPr>
          <p:cNvSpPr>
            <a:spLocks noGrp="1"/>
          </p:cNvSpPr>
          <p:nvPr>
            <p:ph type="title"/>
          </p:nvPr>
        </p:nvSpPr>
        <p:spPr>
          <a:xfrm>
            <a:off x="1403181" y="-89903"/>
            <a:ext cx="10515600" cy="1325563"/>
          </a:xfrm>
        </p:spPr>
        <p:txBody>
          <a:bodyPr/>
          <a:lstStyle/>
          <a:p>
            <a:r>
              <a:rPr lang="en-US" dirty="0">
                <a:solidFill>
                  <a:schemeClr val="accent3">
                    <a:lumMod val="20000"/>
                    <a:lumOff val="80000"/>
                  </a:schemeClr>
                </a:solidFill>
                <a:latin typeface="Arial" panose="020B0604020202020204" pitchFamily="34" charset="0"/>
                <a:cs typeface="Arial" panose="020B0604020202020204" pitchFamily="34" charset="0"/>
              </a:rPr>
              <a:t>SAVINGS ACCOUNTS.</a:t>
            </a:r>
            <a:endParaRPr lang="es-ES" dirty="0">
              <a:solidFill>
                <a:schemeClr val="accent3">
                  <a:lumMod val="20000"/>
                  <a:lumOff val="80000"/>
                </a:schemeClr>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B2FEA76F-0B61-45F5-B66C-410508BBDB9D}"/>
              </a:ext>
            </a:extLst>
          </p:cNvPr>
          <p:cNvSpPr>
            <a:spLocks noGrp="1"/>
          </p:cNvSpPr>
          <p:nvPr>
            <p:ph idx="1"/>
          </p:nvPr>
        </p:nvSpPr>
        <p:spPr>
          <a:xfrm>
            <a:off x="838200" y="1825625"/>
            <a:ext cx="8161421" cy="4667250"/>
          </a:xfrm>
        </p:spPr>
        <p:txBody>
          <a:bodyPr>
            <a:normAutofit/>
          </a:bodyPr>
          <a:lstStyle/>
          <a:p>
            <a:r>
              <a:rPr lang="en-US" sz="1800" dirty="0">
                <a:solidFill>
                  <a:schemeClr val="accent3">
                    <a:lumMod val="20000"/>
                    <a:lumOff val="80000"/>
                  </a:schemeClr>
                </a:solidFill>
                <a:latin typeface="Arial" panose="020B0604020202020204" pitchFamily="34" charset="0"/>
                <a:cs typeface="Arial" panose="020B0604020202020204" pitchFamily="34" charset="0"/>
              </a:rPr>
              <a:t>Unlimited number of savings per member.</a:t>
            </a:r>
          </a:p>
          <a:p>
            <a:r>
              <a:rPr lang="en-US" sz="1800" dirty="0">
                <a:solidFill>
                  <a:schemeClr val="accent3">
                    <a:lumMod val="20000"/>
                    <a:lumOff val="80000"/>
                  </a:schemeClr>
                </a:solidFill>
                <a:latin typeface="Arial" panose="020B0604020202020204" pitchFamily="34" charset="0"/>
                <a:cs typeface="Arial" panose="020B0604020202020204" pitchFamily="34" charset="0"/>
              </a:rPr>
              <a:t>Up to $5MM insured by FDIC</a:t>
            </a:r>
          </a:p>
          <a:p>
            <a:r>
              <a:rPr lang="en-US" sz="1800" dirty="0">
                <a:solidFill>
                  <a:schemeClr val="accent3">
                    <a:lumMod val="20000"/>
                    <a:lumOff val="80000"/>
                  </a:schemeClr>
                </a:solidFill>
                <a:latin typeface="Arial" panose="020B0604020202020204" pitchFamily="34" charset="0"/>
                <a:cs typeface="Arial" panose="020B0604020202020204" pitchFamily="34" charset="0"/>
              </a:rPr>
              <a:t>0.20% APY (subject to change daily). </a:t>
            </a:r>
          </a:p>
          <a:p>
            <a:r>
              <a:rPr lang="en-US" sz="1800" dirty="0">
                <a:solidFill>
                  <a:schemeClr val="accent3">
                    <a:lumMod val="20000"/>
                    <a:lumOff val="80000"/>
                  </a:schemeClr>
                </a:solidFill>
                <a:latin typeface="Arial" panose="020B0604020202020204" pitchFamily="34" charset="0"/>
                <a:cs typeface="Arial" panose="020B0604020202020204" pitchFamily="34" charset="0"/>
              </a:rPr>
              <a:t>No minimal initial and or maintenance amount required.</a:t>
            </a:r>
          </a:p>
          <a:p>
            <a:r>
              <a:rPr lang="en-US" sz="1800" b="0" i="0" u="none" strike="noStrike" dirty="0">
                <a:solidFill>
                  <a:schemeClr val="accent3">
                    <a:lumMod val="20000"/>
                    <a:lumOff val="80000"/>
                  </a:schemeClr>
                </a:solidFill>
                <a:effectLst/>
                <a:latin typeface="Arial" panose="020B0604020202020204" pitchFamily="34" charset="0"/>
                <a:cs typeface="Arial" panose="020B0604020202020204" pitchFamily="34" charset="0"/>
              </a:rPr>
              <a:t>Maximum of six withdrawals from each savings account per month.</a:t>
            </a:r>
          </a:p>
          <a:p>
            <a:r>
              <a:rPr lang="en-US" sz="1800" b="0" i="0" u="none" strike="noStrike" dirty="0">
                <a:solidFill>
                  <a:schemeClr val="accent3">
                    <a:lumMod val="20000"/>
                    <a:lumOff val="80000"/>
                  </a:schemeClr>
                </a:solidFill>
                <a:effectLst/>
                <a:latin typeface="Arial" panose="020B0604020202020204" pitchFamily="34" charset="0"/>
                <a:cs typeface="Arial" panose="020B0604020202020204" pitchFamily="34" charset="0"/>
              </a:rPr>
              <a:t>You can be specific about your savings goals and set completion dates</a:t>
            </a:r>
            <a:r>
              <a:rPr lang="en-US" sz="1800" dirty="0">
                <a:solidFill>
                  <a:schemeClr val="accent3">
                    <a:lumMod val="20000"/>
                    <a:lumOff val="80000"/>
                  </a:schemeClr>
                </a:solidFill>
                <a:latin typeface="Arial" panose="020B0604020202020204" pitchFamily="34" charset="0"/>
                <a:cs typeface="Arial" panose="020B0604020202020204" pitchFamily="34" charset="0"/>
              </a:rPr>
              <a:t>.</a:t>
            </a:r>
          </a:p>
          <a:p>
            <a:r>
              <a:rPr lang="en-US" sz="1800" b="0" i="0" u="none" strike="noStrike" dirty="0">
                <a:solidFill>
                  <a:schemeClr val="accent3">
                    <a:lumMod val="20000"/>
                    <a:lumOff val="80000"/>
                  </a:schemeClr>
                </a:solidFill>
                <a:effectLst/>
                <a:latin typeface="Arial" panose="020B0604020202020204" pitchFamily="34" charset="0"/>
                <a:cs typeface="Arial" panose="020B0604020202020204" pitchFamily="34" charset="0"/>
              </a:rPr>
              <a:t>You can set conventional and unconventional (TBD) rules for funding your account. </a:t>
            </a:r>
            <a:endParaRPr lang="es-ES" sz="1800" dirty="0">
              <a:solidFill>
                <a:schemeClr val="accent3">
                  <a:lumMod val="20000"/>
                  <a:lumOff val="80000"/>
                </a:schemeClr>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1016B860-074F-4A6B-85A3-C3284F17F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5903" y="2749550"/>
            <a:ext cx="3321718" cy="1860162"/>
          </a:xfrm>
          <a:prstGeom prst="rect">
            <a:avLst/>
          </a:prstGeom>
        </p:spPr>
      </p:pic>
      <p:pic>
        <p:nvPicPr>
          <p:cNvPr id="9" name="Imagen 8">
            <a:extLst>
              <a:ext uri="{FF2B5EF4-FFF2-40B4-BE49-F238E27FC236}">
                <a16:creationId xmlns:a16="http://schemas.microsoft.com/office/drawing/2014/main" id="{464263DB-3508-4751-99AC-E75A73325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6794" y="4592249"/>
            <a:ext cx="2143125" cy="2152650"/>
          </a:xfrm>
          <a:prstGeom prst="rect">
            <a:avLst/>
          </a:prstGeom>
        </p:spPr>
      </p:pic>
    </p:spTree>
    <p:extLst>
      <p:ext uri="{BB962C8B-B14F-4D97-AF65-F5344CB8AC3E}">
        <p14:creationId xmlns:p14="http://schemas.microsoft.com/office/powerpoint/2010/main" val="148771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6666">
            <a:alpha val="46000"/>
          </a:srgb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B3384E-8B98-4718-B8AE-882D0E15E5AB}"/>
              </a:ext>
            </a:extLst>
          </p:cNvPr>
          <p:cNvSpPr>
            <a:spLocks noGrp="1"/>
          </p:cNvSpPr>
          <p:nvPr>
            <p:ph type="title"/>
          </p:nvPr>
        </p:nvSpPr>
        <p:spPr/>
        <p:txBody>
          <a:bodyPr/>
          <a:lstStyle/>
          <a:p>
            <a:r>
              <a:rPr lang="en-US" dirty="0"/>
              <a:t>SAVINGS ACCOUNT - DETAILS</a:t>
            </a:r>
            <a:endParaRPr lang="es-ES" dirty="0"/>
          </a:p>
        </p:txBody>
      </p:sp>
      <p:pic>
        <p:nvPicPr>
          <p:cNvPr id="5" name="Marcador de contenido 4">
            <a:extLst>
              <a:ext uri="{FF2B5EF4-FFF2-40B4-BE49-F238E27FC236}">
                <a16:creationId xmlns:a16="http://schemas.microsoft.com/office/drawing/2014/main" id="{32C80E99-01DF-4670-AAD3-EA5E3B1A5A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8125" y="1967706"/>
            <a:ext cx="4095750" cy="4067175"/>
          </a:xfrm>
        </p:spPr>
      </p:pic>
      <p:cxnSp>
        <p:nvCxnSpPr>
          <p:cNvPr id="7" name="Conector recto de flecha 6">
            <a:extLst>
              <a:ext uri="{FF2B5EF4-FFF2-40B4-BE49-F238E27FC236}">
                <a16:creationId xmlns:a16="http://schemas.microsoft.com/office/drawing/2014/main" id="{57DEBC8A-AD29-4D8A-B1AC-CF4CAB37685F}"/>
              </a:ext>
            </a:extLst>
          </p:cNvPr>
          <p:cNvCxnSpPr/>
          <p:nvPr/>
        </p:nvCxnSpPr>
        <p:spPr>
          <a:xfrm>
            <a:off x="3200400" y="2647950"/>
            <a:ext cx="105727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76D68452-A251-4E7A-B5D8-8C01FDA55551}"/>
              </a:ext>
            </a:extLst>
          </p:cNvPr>
          <p:cNvSpPr txBox="1"/>
          <p:nvPr/>
        </p:nvSpPr>
        <p:spPr>
          <a:xfrm>
            <a:off x="1669403" y="2463284"/>
            <a:ext cx="1588705" cy="369332"/>
          </a:xfrm>
          <a:prstGeom prst="rect">
            <a:avLst/>
          </a:prstGeom>
          <a:noFill/>
          <a:ln w="19050">
            <a:solidFill>
              <a:srgbClr val="000066"/>
            </a:solidFill>
          </a:ln>
        </p:spPr>
        <p:txBody>
          <a:bodyPr wrap="none" rtlCol="0">
            <a:spAutoFit/>
          </a:bodyPr>
          <a:lstStyle/>
          <a:p>
            <a:r>
              <a:rPr lang="en-US" dirty="0"/>
              <a:t>Amount saved.</a:t>
            </a:r>
            <a:endParaRPr lang="es-ES" dirty="0"/>
          </a:p>
        </p:txBody>
      </p:sp>
      <p:cxnSp>
        <p:nvCxnSpPr>
          <p:cNvPr id="10" name="Conector recto de flecha 9">
            <a:extLst>
              <a:ext uri="{FF2B5EF4-FFF2-40B4-BE49-F238E27FC236}">
                <a16:creationId xmlns:a16="http://schemas.microsoft.com/office/drawing/2014/main" id="{E959394C-3AE2-473B-9B4A-1CC6F8B3C5D2}"/>
              </a:ext>
            </a:extLst>
          </p:cNvPr>
          <p:cNvCxnSpPr>
            <a:cxnSpLocks/>
          </p:cNvCxnSpPr>
          <p:nvPr/>
        </p:nvCxnSpPr>
        <p:spPr>
          <a:xfrm flipV="1">
            <a:off x="3729037" y="3705225"/>
            <a:ext cx="957263" cy="1047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47210DE4-5A44-4925-B866-2AA895A7CEF7}"/>
              </a:ext>
            </a:extLst>
          </p:cNvPr>
          <p:cNvSpPr txBox="1"/>
          <p:nvPr/>
        </p:nvSpPr>
        <p:spPr>
          <a:xfrm>
            <a:off x="1980671" y="3625334"/>
            <a:ext cx="1672446" cy="369332"/>
          </a:xfrm>
          <a:prstGeom prst="rect">
            <a:avLst/>
          </a:prstGeom>
          <a:noFill/>
          <a:ln w="19050">
            <a:solidFill>
              <a:srgbClr val="000066"/>
            </a:solidFill>
          </a:ln>
        </p:spPr>
        <p:txBody>
          <a:bodyPr wrap="none" rtlCol="0">
            <a:spAutoFit/>
          </a:bodyPr>
          <a:lstStyle/>
          <a:p>
            <a:r>
              <a:rPr lang="en-US" dirty="0"/>
              <a:t>Custom picture.</a:t>
            </a:r>
            <a:endParaRPr lang="es-ES" dirty="0"/>
          </a:p>
        </p:txBody>
      </p:sp>
      <p:cxnSp>
        <p:nvCxnSpPr>
          <p:cNvPr id="13" name="Conector recto de flecha 12">
            <a:extLst>
              <a:ext uri="{FF2B5EF4-FFF2-40B4-BE49-F238E27FC236}">
                <a16:creationId xmlns:a16="http://schemas.microsoft.com/office/drawing/2014/main" id="{CCDF6E5D-1065-4B33-ABC8-BEF3490AE3F8}"/>
              </a:ext>
            </a:extLst>
          </p:cNvPr>
          <p:cNvCxnSpPr/>
          <p:nvPr/>
        </p:nvCxnSpPr>
        <p:spPr>
          <a:xfrm>
            <a:off x="3362325" y="5162550"/>
            <a:ext cx="12573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43C3CF7F-3B17-4DE2-8D85-5223BDA6AD30}"/>
              </a:ext>
            </a:extLst>
          </p:cNvPr>
          <p:cNvSpPr txBox="1"/>
          <p:nvPr/>
        </p:nvSpPr>
        <p:spPr>
          <a:xfrm>
            <a:off x="972064" y="4870052"/>
            <a:ext cx="2816027" cy="369332"/>
          </a:xfrm>
          <a:prstGeom prst="rect">
            <a:avLst/>
          </a:prstGeom>
          <a:noFill/>
          <a:ln w="19050">
            <a:solidFill>
              <a:srgbClr val="000066"/>
            </a:solidFill>
          </a:ln>
        </p:spPr>
        <p:txBody>
          <a:bodyPr wrap="none" rtlCol="0">
            <a:spAutoFit/>
          </a:bodyPr>
          <a:lstStyle/>
          <a:p>
            <a:r>
              <a:rPr lang="en-US" dirty="0"/>
              <a:t>Scroll down to see other SA.</a:t>
            </a:r>
            <a:endParaRPr lang="es-ES" dirty="0"/>
          </a:p>
        </p:txBody>
      </p:sp>
      <p:cxnSp>
        <p:nvCxnSpPr>
          <p:cNvPr id="16" name="Conector recto de flecha 15">
            <a:extLst>
              <a:ext uri="{FF2B5EF4-FFF2-40B4-BE49-F238E27FC236}">
                <a16:creationId xmlns:a16="http://schemas.microsoft.com/office/drawing/2014/main" id="{0E9661A6-21AA-42C4-8A46-A7FC7F831CAA}"/>
              </a:ext>
            </a:extLst>
          </p:cNvPr>
          <p:cNvCxnSpPr/>
          <p:nvPr/>
        </p:nvCxnSpPr>
        <p:spPr>
          <a:xfrm flipV="1">
            <a:off x="4619625" y="5353050"/>
            <a:ext cx="0" cy="8096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5DFCD4FC-3428-410E-8165-31A8445B905C}"/>
              </a:ext>
            </a:extLst>
          </p:cNvPr>
          <p:cNvSpPr txBox="1"/>
          <p:nvPr/>
        </p:nvSpPr>
        <p:spPr>
          <a:xfrm>
            <a:off x="3605276" y="6225380"/>
            <a:ext cx="2028697" cy="369332"/>
          </a:xfrm>
          <a:prstGeom prst="rect">
            <a:avLst/>
          </a:prstGeom>
          <a:noFill/>
          <a:ln w="19050">
            <a:solidFill>
              <a:srgbClr val="000066"/>
            </a:solidFill>
          </a:ln>
        </p:spPr>
        <p:txBody>
          <a:bodyPr wrap="none" rtlCol="0">
            <a:spAutoFit/>
          </a:bodyPr>
          <a:lstStyle/>
          <a:p>
            <a:r>
              <a:rPr lang="en-US" dirty="0"/>
              <a:t>General SA options.</a:t>
            </a:r>
            <a:endParaRPr lang="es-ES" dirty="0"/>
          </a:p>
        </p:txBody>
      </p:sp>
      <p:cxnSp>
        <p:nvCxnSpPr>
          <p:cNvPr id="19" name="Conector recto de flecha 18">
            <a:extLst>
              <a:ext uri="{FF2B5EF4-FFF2-40B4-BE49-F238E27FC236}">
                <a16:creationId xmlns:a16="http://schemas.microsoft.com/office/drawing/2014/main" id="{B74568D0-E5E4-4F65-BCD5-413FE76810D7}"/>
              </a:ext>
            </a:extLst>
          </p:cNvPr>
          <p:cNvCxnSpPr>
            <a:cxnSpLocks/>
          </p:cNvCxnSpPr>
          <p:nvPr/>
        </p:nvCxnSpPr>
        <p:spPr>
          <a:xfrm flipH="1">
            <a:off x="7772400" y="1940719"/>
            <a:ext cx="1066800"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441507B1-AA90-46E6-AD46-CBF7DE486E92}"/>
              </a:ext>
            </a:extLst>
          </p:cNvPr>
          <p:cNvSpPr txBox="1"/>
          <p:nvPr/>
        </p:nvSpPr>
        <p:spPr>
          <a:xfrm>
            <a:off x="8838437" y="1756053"/>
            <a:ext cx="1659300" cy="369332"/>
          </a:xfrm>
          <a:prstGeom prst="rect">
            <a:avLst/>
          </a:prstGeom>
          <a:noFill/>
          <a:ln w="19050">
            <a:solidFill>
              <a:srgbClr val="000066"/>
            </a:solidFill>
          </a:ln>
        </p:spPr>
        <p:txBody>
          <a:bodyPr wrap="none" rtlCol="0">
            <a:spAutoFit/>
          </a:bodyPr>
          <a:lstStyle/>
          <a:p>
            <a:r>
              <a:rPr lang="en-US" dirty="0"/>
              <a:t>Change picture.</a:t>
            </a:r>
            <a:endParaRPr lang="es-ES" dirty="0"/>
          </a:p>
        </p:txBody>
      </p:sp>
      <p:cxnSp>
        <p:nvCxnSpPr>
          <p:cNvPr id="23" name="Conector recto de flecha 22">
            <a:extLst>
              <a:ext uri="{FF2B5EF4-FFF2-40B4-BE49-F238E27FC236}">
                <a16:creationId xmlns:a16="http://schemas.microsoft.com/office/drawing/2014/main" id="{23A49954-B2D6-4C32-A95A-342B4A8B0C71}"/>
              </a:ext>
            </a:extLst>
          </p:cNvPr>
          <p:cNvCxnSpPr/>
          <p:nvPr/>
        </p:nvCxnSpPr>
        <p:spPr>
          <a:xfrm flipH="1">
            <a:off x="7448550" y="3162300"/>
            <a:ext cx="1314450" cy="1047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4C1C4A8B-202A-4B56-A309-009DD3AB72B7}"/>
              </a:ext>
            </a:extLst>
          </p:cNvPr>
          <p:cNvSpPr txBox="1"/>
          <p:nvPr/>
        </p:nvSpPr>
        <p:spPr>
          <a:xfrm>
            <a:off x="8838437" y="2977634"/>
            <a:ext cx="1450718" cy="369332"/>
          </a:xfrm>
          <a:prstGeom prst="rect">
            <a:avLst/>
          </a:prstGeom>
          <a:noFill/>
          <a:ln w="19050">
            <a:solidFill>
              <a:srgbClr val="000066"/>
            </a:solidFill>
          </a:ln>
        </p:spPr>
        <p:txBody>
          <a:bodyPr wrap="none" rtlCol="0">
            <a:spAutoFit/>
          </a:bodyPr>
          <a:lstStyle/>
          <a:p>
            <a:r>
              <a:rPr lang="en-US" dirty="0"/>
              <a:t>Manage goal.</a:t>
            </a:r>
            <a:endParaRPr lang="es-ES" dirty="0"/>
          </a:p>
        </p:txBody>
      </p:sp>
      <p:cxnSp>
        <p:nvCxnSpPr>
          <p:cNvPr id="26" name="Conector recto de flecha 25">
            <a:extLst>
              <a:ext uri="{FF2B5EF4-FFF2-40B4-BE49-F238E27FC236}">
                <a16:creationId xmlns:a16="http://schemas.microsoft.com/office/drawing/2014/main" id="{F26EC73E-92E5-4912-A4B5-1B5539743CDD}"/>
              </a:ext>
            </a:extLst>
          </p:cNvPr>
          <p:cNvCxnSpPr>
            <a:cxnSpLocks/>
          </p:cNvCxnSpPr>
          <p:nvPr/>
        </p:nvCxnSpPr>
        <p:spPr>
          <a:xfrm flipH="1" flipV="1">
            <a:off x="7219950" y="4095751"/>
            <a:ext cx="1085850" cy="103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EBBB1E7D-A516-4AA6-A066-E45383DD4782}"/>
              </a:ext>
            </a:extLst>
          </p:cNvPr>
          <p:cNvSpPr txBox="1"/>
          <p:nvPr/>
        </p:nvSpPr>
        <p:spPr>
          <a:xfrm>
            <a:off x="8305800" y="4014549"/>
            <a:ext cx="2304926" cy="369332"/>
          </a:xfrm>
          <a:prstGeom prst="rect">
            <a:avLst/>
          </a:prstGeom>
          <a:noFill/>
          <a:ln w="19050">
            <a:solidFill>
              <a:srgbClr val="000066"/>
            </a:solidFill>
          </a:ln>
        </p:spPr>
        <p:txBody>
          <a:bodyPr wrap="none" rtlCol="0">
            <a:spAutoFit/>
          </a:bodyPr>
          <a:lstStyle/>
          <a:p>
            <a:r>
              <a:rPr lang="en-US" dirty="0"/>
              <a:t>Add conventional rule.</a:t>
            </a:r>
            <a:endParaRPr lang="es-ES" dirty="0"/>
          </a:p>
        </p:txBody>
      </p:sp>
      <p:cxnSp>
        <p:nvCxnSpPr>
          <p:cNvPr id="37" name="Conector recto de flecha 36">
            <a:extLst>
              <a:ext uri="{FF2B5EF4-FFF2-40B4-BE49-F238E27FC236}">
                <a16:creationId xmlns:a16="http://schemas.microsoft.com/office/drawing/2014/main" id="{8F0DF5D7-D8FD-421A-ACBA-04A5C4B7C54C}"/>
              </a:ext>
            </a:extLst>
          </p:cNvPr>
          <p:cNvCxnSpPr/>
          <p:nvPr/>
        </p:nvCxnSpPr>
        <p:spPr>
          <a:xfrm flipH="1" flipV="1">
            <a:off x="6948208" y="5338287"/>
            <a:ext cx="1590675" cy="1136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F6A5803F-AFDD-4083-91DA-360799E9AC11}"/>
              </a:ext>
            </a:extLst>
          </p:cNvPr>
          <p:cNvSpPr txBox="1"/>
          <p:nvPr/>
        </p:nvSpPr>
        <p:spPr>
          <a:xfrm>
            <a:off x="8681723" y="5305465"/>
            <a:ext cx="2006190" cy="369332"/>
          </a:xfrm>
          <a:prstGeom prst="rect">
            <a:avLst/>
          </a:prstGeom>
          <a:noFill/>
          <a:ln w="19050">
            <a:solidFill>
              <a:srgbClr val="000066"/>
            </a:solidFill>
          </a:ln>
        </p:spPr>
        <p:txBody>
          <a:bodyPr wrap="none" rtlCol="0">
            <a:spAutoFit/>
          </a:bodyPr>
          <a:lstStyle/>
          <a:p>
            <a:r>
              <a:rPr lang="en-US" dirty="0"/>
              <a:t>Specific SA options.</a:t>
            </a:r>
            <a:endParaRPr lang="es-ES" dirty="0"/>
          </a:p>
        </p:txBody>
      </p:sp>
    </p:spTree>
    <p:extLst>
      <p:ext uri="{BB962C8B-B14F-4D97-AF65-F5344CB8AC3E}">
        <p14:creationId xmlns:p14="http://schemas.microsoft.com/office/powerpoint/2010/main" val="422770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AFB9">
            <a:alpha val="32000"/>
          </a:srgb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B752D-58A4-42A4-932E-55D03334FBF3}"/>
              </a:ext>
            </a:extLst>
          </p:cNvPr>
          <p:cNvSpPr>
            <a:spLocks noGrp="1"/>
          </p:cNvSpPr>
          <p:nvPr>
            <p:ph type="title"/>
          </p:nvPr>
        </p:nvSpPr>
        <p:spPr/>
        <p:txBody>
          <a:bodyPr>
            <a:normAutofit/>
          </a:bodyPr>
          <a:lstStyle/>
          <a:p>
            <a:pPr algn="ctr"/>
            <a:r>
              <a:rPr lang="es-ES" sz="3600" b="0" i="0" u="none" strike="noStrike" dirty="0">
                <a:solidFill>
                  <a:srgbClr val="000066"/>
                </a:solidFill>
                <a:effectLst/>
                <a:latin typeface="Arial" panose="020B0604020202020204" pitchFamily="34" charset="0"/>
                <a:cs typeface="Arial" panose="020B0604020202020204" pitchFamily="34" charset="0"/>
              </a:rPr>
              <a:t>SERVICE LEVEL AGREEMENT</a:t>
            </a:r>
            <a:endParaRPr lang="es-ES" sz="3600" dirty="0">
              <a:solidFill>
                <a:srgbClr val="000066"/>
              </a:solidFill>
              <a:latin typeface="Arial" panose="020B0604020202020204" pitchFamily="34" charset="0"/>
              <a:cs typeface="Arial" panose="020B0604020202020204" pitchFamily="34" charset="0"/>
            </a:endParaRPr>
          </a:p>
        </p:txBody>
      </p:sp>
      <p:graphicFrame>
        <p:nvGraphicFramePr>
          <p:cNvPr id="4" name="Marcador de contenido 3">
            <a:extLst>
              <a:ext uri="{FF2B5EF4-FFF2-40B4-BE49-F238E27FC236}">
                <a16:creationId xmlns:a16="http://schemas.microsoft.com/office/drawing/2014/main" id="{D55F0341-9430-493B-83FC-DCB98062DD90}"/>
              </a:ext>
            </a:extLst>
          </p:cNvPr>
          <p:cNvGraphicFramePr>
            <a:graphicFrameLocks noGrp="1"/>
          </p:cNvGraphicFramePr>
          <p:nvPr>
            <p:ph idx="1"/>
            <p:extLst>
              <p:ext uri="{D42A27DB-BD31-4B8C-83A1-F6EECF244321}">
                <p14:modId xmlns:p14="http://schemas.microsoft.com/office/powerpoint/2010/main" val="313660027"/>
              </p:ext>
            </p:extLst>
          </p:nvPr>
        </p:nvGraphicFramePr>
        <p:xfrm>
          <a:off x="1700461" y="1395664"/>
          <a:ext cx="9288380" cy="4782126"/>
        </p:xfrm>
        <a:graphic>
          <a:graphicData uri="http://schemas.openxmlformats.org/drawingml/2006/table">
            <a:tbl>
              <a:tblPr/>
              <a:tblGrid>
                <a:gridCol w="2039971">
                  <a:extLst>
                    <a:ext uri="{9D8B030D-6E8A-4147-A177-3AD203B41FA5}">
                      <a16:colId xmlns:a16="http://schemas.microsoft.com/office/drawing/2014/main" val="3117845259"/>
                    </a:ext>
                  </a:extLst>
                </a:gridCol>
                <a:gridCol w="1649338">
                  <a:extLst>
                    <a:ext uri="{9D8B030D-6E8A-4147-A177-3AD203B41FA5}">
                      <a16:colId xmlns:a16="http://schemas.microsoft.com/office/drawing/2014/main" val="1031535934"/>
                    </a:ext>
                  </a:extLst>
                </a:gridCol>
                <a:gridCol w="3356549">
                  <a:extLst>
                    <a:ext uri="{9D8B030D-6E8A-4147-A177-3AD203B41FA5}">
                      <a16:colId xmlns:a16="http://schemas.microsoft.com/office/drawing/2014/main" val="1596189120"/>
                    </a:ext>
                  </a:extLst>
                </a:gridCol>
                <a:gridCol w="1229769">
                  <a:extLst>
                    <a:ext uri="{9D8B030D-6E8A-4147-A177-3AD203B41FA5}">
                      <a16:colId xmlns:a16="http://schemas.microsoft.com/office/drawing/2014/main" val="104956229"/>
                    </a:ext>
                  </a:extLst>
                </a:gridCol>
                <a:gridCol w="1012753">
                  <a:extLst>
                    <a:ext uri="{9D8B030D-6E8A-4147-A177-3AD203B41FA5}">
                      <a16:colId xmlns:a16="http://schemas.microsoft.com/office/drawing/2014/main" val="2404390856"/>
                    </a:ext>
                  </a:extLst>
                </a:gridCol>
              </a:tblGrid>
              <a:tr h="486199">
                <a:tc>
                  <a:txBody>
                    <a:bodyPr/>
                    <a:lstStyle/>
                    <a:p>
                      <a:pPr rtl="0" fontAlgn="t">
                        <a:spcAft>
                          <a:spcPts val="0"/>
                        </a:spcAft>
                      </a:pPr>
                      <a:r>
                        <a:rPr lang="es-ES" sz="800" b="1" i="0" u="none" strike="noStrike" dirty="0" err="1">
                          <a:solidFill>
                            <a:srgbClr val="000000"/>
                          </a:solidFill>
                          <a:effectLst/>
                          <a:latin typeface="Roboto"/>
                        </a:rPr>
                        <a:t>Maximizing</a:t>
                      </a:r>
                      <a:r>
                        <a:rPr lang="es-ES" sz="800" b="1" i="0" u="none" strike="noStrike" dirty="0">
                          <a:solidFill>
                            <a:srgbClr val="000000"/>
                          </a:solidFill>
                          <a:effectLst/>
                          <a:latin typeface="Roboto"/>
                        </a:rPr>
                        <a:t> </a:t>
                      </a:r>
                      <a:r>
                        <a:rPr lang="es-ES" sz="800" b="1" i="0" u="none" strike="noStrike" dirty="0" err="1">
                          <a:solidFill>
                            <a:srgbClr val="000000"/>
                          </a:solidFill>
                          <a:effectLst/>
                          <a:latin typeface="Roboto"/>
                        </a:rPr>
                        <a:t>your</a:t>
                      </a:r>
                      <a:r>
                        <a:rPr lang="es-ES" sz="800" b="1" i="0" u="none" strike="noStrike" dirty="0">
                          <a:solidFill>
                            <a:srgbClr val="000000"/>
                          </a:solidFill>
                          <a:effectLst/>
                          <a:latin typeface="Roboto"/>
                        </a:rPr>
                        <a:t> time.</a:t>
                      </a:r>
                      <a:endParaRPr lang="es-ES" sz="1400" dirty="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1" i="0" u="none" strike="noStrike" dirty="0" err="1">
                          <a:solidFill>
                            <a:srgbClr val="000000"/>
                          </a:solidFill>
                          <a:effectLst/>
                          <a:latin typeface="Roboto"/>
                        </a:rPr>
                        <a:t>Metrics</a:t>
                      </a:r>
                      <a:endParaRPr lang="es-ES" sz="1400" dirty="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1" i="0" u="none" strike="noStrike" dirty="0" err="1">
                          <a:solidFill>
                            <a:srgbClr val="000000"/>
                          </a:solidFill>
                          <a:effectLst/>
                          <a:latin typeface="Roboto"/>
                        </a:rPr>
                        <a:t>Description</a:t>
                      </a:r>
                      <a:endParaRPr lang="es-ES" sz="1400" dirty="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1" i="0" u="none" strike="noStrike">
                          <a:solidFill>
                            <a:srgbClr val="000000"/>
                          </a:solidFill>
                          <a:effectLst/>
                          <a:latin typeface="Roboto"/>
                        </a:rPr>
                        <a:t>Individual</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1" i="0" u="none" strike="noStrike">
                          <a:solidFill>
                            <a:srgbClr val="000000"/>
                          </a:solidFill>
                          <a:effectLst/>
                          <a:latin typeface="Roboto"/>
                        </a:rPr>
                        <a:t>Team</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119200"/>
                  </a:ext>
                </a:extLst>
              </a:tr>
              <a:tr h="391940">
                <a:tc>
                  <a:txBody>
                    <a:bodyPr/>
                    <a:lstStyle/>
                    <a:p>
                      <a:pPr rtl="0" fontAlgn="t">
                        <a:spcAft>
                          <a:spcPts val="0"/>
                        </a:spcAft>
                      </a:pPr>
                      <a:r>
                        <a:rPr lang="es-ES" sz="1400">
                          <a:effectLst/>
                        </a:rPr>
                        <a:t> </a:t>
                      </a: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Online Rate</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n-US" sz="800" b="0" i="0" u="none" strike="noStrike">
                          <a:solidFill>
                            <a:srgbClr val="000000"/>
                          </a:solidFill>
                          <a:effectLst/>
                          <a:latin typeface="Roboto"/>
                        </a:rPr>
                        <a:t>Time Agent is logged into CC (Online-Away-Back Soon)</a:t>
                      </a:r>
                      <a:endParaRPr lang="en-U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85%</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80%</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978682"/>
                  </a:ext>
                </a:extLst>
              </a:tr>
              <a:tr h="391940">
                <a:tc>
                  <a:txBody>
                    <a:bodyPr/>
                    <a:lstStyle/>
                    <a:p>
                      <a:pPr rtl="0" fontAlgn="t">
                        <a:spcAft>
                          <a:spcPts val="0"/>
                        </a:spcAft>
                      </a:pPr>
                      <a:r>
                        <a:rPr lang="es-ES" sz="1400">
                          <a:effectLst/>
                        </a:rPr>
                        <a:t> </a:t>
                      </a: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dirty="0">
                          <a:solidFill>
                            <a:srgbClr val="000000"/>
                          </a:solidFill>
                          <a:effectLst/>
                          <a:latin typeface="Roboto"/>
                        </a:rPr>
                        <a:t>Load</a:t>
                      </a:r>
                      <a:endParaRPr lang="es-ES" sz="1400" dirty="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n-US" sz="800" b="0" i="0" u="none" strike="noStrike" dirty="0">
                          <a:solidFill>
                            <a:srgbClr val="000000"/>
                          </a:solidFill>
                          <a:effectLst/>
                          <a:latin typeface="Roboto"/>
                        </a:rPr>
                        <a:t>Avg load per Agent's Active/Inactive Convos</a:t>
                      </a:r>
                      <a:endParaRPr lang="en-US" sz="1400" dirty="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&gt;85%</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&gt;80%</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122609"/>
                  </a:ext>
                </a:extLst>
              </a:tr>
              <a:tr h="342071">
                <a:tc>
                  <a:txBody>
                    <a:bodyPr/>
                    <a:lstStyle/>
                    <a:p>
                      <a:pPr rtl="0" fontAlgn="t">
                        <a:spcAft>
                          <a:spcPts val="0"/>
                        </a:spcAft>
                      </a:pPr>
                      <a:r>
                        <a:rPr lang="es-ES" sz="1400">
                          <a:effectLst/>
                        </a:rPr>
                        <a:t> </a:t>
                      </a: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dirty="0">
                          <a:solidFill>
                            <a:srgbClr val="000000"/>
                          </a:solidFill>
                          <a:effectLst/>
                          <a:latin typeface="Roboto"/>
                        </a:rPr>
                        <a:t>CCPLH</a:t>
                      </a:r>
                      <a:endParaRPr lang="es-ES" sz="1400" dirty="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n-US" sz="800" b="0" i="0" u="none" strike="noStrike" dirty="0">
                          <a:solidFill>
                            <a:srgbClr val="000000"/>
                          </a:solidFill>
                          <a:effectLst/>
                          <a:latin typeface="Roboto"/>
                        </a:rPr>
                        <a:t>Closed Convos per logged </a:t>
                      </a:r>
                      <a:r>
                        <a:rPr lang="en-US" sz="800" b="0" i="0" u="none" strike="noStrike" dirty="0" err="1">
                          <a:solidFill>
                            <a:srgbClr val="000000"/>
                          </a:solidFill>
                          <a:effectLst/>
                          <a:latin typeface="Roboto"/>
                        </a:rPr>
                        <a:t>hrs</a:t>
                      </a:r>
                      <a:endParaRPr lang="en-US" sz="1400" dirty="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&gt;78%</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&gt;75</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15801"/>
                  </a:ext>
                </a:extLst>
              </a:tr>
              <a:tr h="391940">
                <a:tc>
                  <a:txBody>
                    <a:bodyPr/>
                    <a:lstStyle/>
                    <a:p>
                      <a:pPr rtl="0" fontAlgn="t">
                        <a:spcAft>
                          <a:spcPts val="0"/>
                        </a:spcAft>
                      </a:pPr>
                      <a:r>
                        <a:rPr lang="es-ES" sz="1400">
                          <a:effectLst/>
                        </a:rPr>
                        <a:t> </a:t>
                      </a: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Active Rate %</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n-US" sz="800" b="0" i="0" u="none" strike="noStrike" dirty="0">
                          <a:solidFill>
                            <a:srgbClr val="000000"/>
                          </a:solidFill>
                          <a:effectLst/>
                          <a:latin typeface="Roboto"/>
                        </a:rPr>
                        <a:t>% active convos over the total of convos</a:t>
                      </a:r>
                      <a:endParaRPr lang="en-US" sz="1400" dirty="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&gt;78%</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&gt;75%</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998023"/>
                  </a:ext>
                </a:extLst>
              </a:tr>
              <a:tr h="391940">
                <a:tc>
                  <a:txBody>
                    <a:bodyPr/>
                    <a:lstStyle/>
                    <a:p>
                      <a:pPr rtl="0" fontAlgn="t">
                        <a:spcAft>
                          <a:spcPts val="0"/>
                        </a:spcAft>
                      </a:pPr>
                      <a:r>
                        <a:rPr lang="es-ES" sz="1400">
                          <a:effectLst/>
                        </a:rPr>
                        <a:t> </a:t>
                      </a: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Agent Close Rate %</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n-US" sz="800" b="0" i="0" u="none" strike="noStrike">
                          <a:solidFill>
                            <a:srgbClr val="000000"/>
                          </a:solidFill>
                          <a:effectLst/>
                          <a:latin typeface="Roboto"/>
                        </a:rPr>
                        <a:t>Closed Convos by the Agent</a:t>
                      </a:r>
                      <a:endParaRPr lang="en-U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&gt;45%</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&gt;40%</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33625"/>
                  </a:ext>
                </a:extLst>
              </a:tr>
              <a:tr h="391940">
                <a:tc>
                  <a:txBody>
                    <a:bodyPr/>
                    <a:lstStyle/>
                    <a:p>
                      <a:pPr rtl="0" fontAlgn="t">
                        <a:spcAft>
                          <a:spcPts val="0"/>
                        </a:spcAft>
                      </a:pPr>
                      <a:r>
                        <a:rPr lang="es-ES" sz="1400">
                          <a:effectLst/>
                        </a:rPr>
                        <a:t> </a:t>
                      </a: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Auto Close Rate %</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n-US" sz="800" b="0" i="0" u="none" strike="noStrike">
                          <a:solidFill>
                            <a:srgbClr val="000000"/>
                          </a:solidFill>
                          <a:effectLst/>
                          <a:latin typeface="Roboto"/>
                        </a:rPr>
                        <a:t>Closed Convos by the System - Autoclose</a:t>
                      </a:r>
                      <a:endParaRPr lang="en-U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&lt;35%</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1400">
                          <a:effectLst/>
                        </a:rPr>
                        <a:t> </a:t>
                      </a: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151242"/>
                  </a:ext>
                </a:extLst>
              </a:tr>
              <a:tr h="534072">
                <a:tc>
                  <a:txBody>
                    <a:bodyPr/>
                    <a:lstStyle/>
                    <a:p>
                      <a:pPr rtl="0" fontAlgn="t">
                        <a:spcAft>
                          <a:spcPts val="0"/>
                        </a:spcAft>
                      </a:pPr>
                      <a:r>
                        <a:rPr lang="es-ES" sz="800" b="1" i="0" u="none" strike="noStrike">
                          <a:solidFill>
                            <a:srgbClr val="000000"/>
                          </a:solidFill>
                          <a:effectLst/>
                          <a:latin typeface="Roboto"/>
                        </a:rPr>
                        <a:t>Responding to members</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dirty="0" err="1">
                          <a:solidFill>
                            <a:srgbClr val="000000"/>
                          </a:solidFill>
                          <a:effectLst/>
                          <a:latin typeface="Roboto"/>
                        </a:rPr>
                        <a:t>Average</a:t>
                      </a:r>
                      <a:r>
                        <a:rPr lang="es-ES" sz="800" b="0" i="0" u="none" strike="noStrike" dirty="0">
                          <a:solidFill>
                            <a:srgbClr val="000000"/>
                          </a:solidFill>
                          <a:effectLst/>
                          <a:latin typeface="Roboto"/>
                        </a:rPr>
                        <a:t> Response Time</a:t>
                      </a:r>
                      <a:endParaRPr lang="es-ES" sz="1400" dirty="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ART</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&gt;2 mins &lt; 10 mins</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&gt;3 mins &lt;15 mins</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04871"/>
                  </a:ext>
                </a:extLst>
              </a:tr>
              <a:tr h="391940">
                <a:tc>
                  <a:txBody>
                    <a:bodyPr/>
                    <a:lstStyle/>
                    <a:p>
                      <a:pPr rtl="0" fontAlgn="t">
                        <a:spcAft>
                          <a:spcPts val="0"/>
                        </a:spcAft>
                      </a:pPr>
                      <a:r>
                        <a:rPr lang="es-ES" sz="1400">
                          <a:effectLst/>
                        </a:rPr>
                        <a:t> </a:t>
                      </a: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Time to First Response</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TTFR</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&lt;2 mins</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&lt;3 mins</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621253"/>
                  </a:ext>
                </a:extLst>
              </a:tr>
              <a:tr h="534072">
                <a:tc>
                  <a:txBody>
                    <a:bodyPr/>
                    <a:lstStyle/>
                    <a:p>
                      <a:pPr rtl="0" fontAlgn="t">
                        <a:spcAft>
                          <a:spcPts val="0"/>
                        </a:spcAft>
                      </a:pPr>
                      <a:r>
                        <a:rPr lang="es-ES" sz="1400">
                          <a:effectLst/>
                        </a:rPr>
                        <a:t> </a:t>
                      </a: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CSAT</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n-US" sz="800" b="0" i="0" u="none" strike="noStrike">
                          <a:solidFill>
                            <a:srgbClr val="000000"/>
                          </a:solidFill>
                          <a:effectLst/>
                          <a:latin typeface="Roboto"/>
                        </a:rPr>
                        <a:t>Customer Satisfaction (coming from the conversation - through post conv survey)</a:t>
                      </a:r>
                      <a:endParaRPr lang="en-U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&gt;86%</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1400">
                          <a:effectLst/>
                        </a:rPr>
                        <a:t> </a:t>
                      </a: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956987"/>
                  </a:ext>
                </a:extLst>
              </a:tr>
              <a:tr h="534072">
                <a:tc>
                  <a:txBody>
                    <a:bodyPr/>
                    <a:lstStyle/>
                    <a:p>
                      <a:pPr rtl="0" fontAlgn="t">
                        <a:spcAft>
                          <a:spcPts val="0"/>
                        </a:spcAft>
                      </a:pPr>
                      <a:r>
                        <a:rPr lang="es-ES" sz="1400">
                          <a:effectLst/>
                        </a:rPr>
                        <a:t> </a:t>
                      </a: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Meaningful Connection Score MCS</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n-US" sz="800" b="0" i="0" u="none" strike="noStrike">
                          <a:solidFill>
                            <a:srgbClr val="000000"/>
                          </a:solidFill>
                          <a:effectLst/>
                          <a:latin typeface="Roboto"/>
                        </a:rPr>
                        <a:t>Automated real time measurement of member feelings</a:t>
                      </a:r>
                      <a:endParaRPr lang="en-U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a:solidFill>
                            <a:srgbClr val="000000"/>
                          </a:solidFill>
                          <a:effectLst/>
                          <a:latin typeface="Roboto"/>
                        </a:rPr>
                        <a:t>&gt;30</a:t>
                      </a:r>
                      <a:endParaRPr lang="es-ES" sz="140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Aft>
                          <a:spcPts val="0"/>
                        </a:spcAft>
                      </a:pPr>
                      <a:r>
                        <a:rPr lang="es-ES" sz="800" b="0" i="0" u="none" strike="noStrike" dirty="0">
                          <a:solidFill>
                            <a:srgbClr val="000000"/>
                          </a:solidFill>
                          <a:effectLst/>
                          <a:latin typeface="Roboto"/>
                        </a:rPr>
                        <a:t>&gt;28</a:t>
                      </a:r>
                      <a:endParaRPr lang="es-ES" sz="1400" dirty="0">
                        <a:effectLst/>
                      </a:endParaRPr>
                    </a:p>
                  </a:txBody>
                  <a:tcPr marL="49007" marR="49007" marT="49007" marB="49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345637"/>
                  </a:ext>
                </a:extLst>
              </a:tr>
            </a:tbl>
          </a:graphicData>
        </a:graphic>
      </p:graphicFrame>
      <p:sp>
        <p:nvSpPr>
          <p:cNvPr id="5" name="Rectangle 1">
            <a:extLst>
              <a:ext uri="{FF2B5EF4-FFF2-40B4-BE49-F238E27FC236}">
                <a16:creationId xmlns:a16="http://schemas.microsoft.com/office/drawing/2014/main" id="{BF95539F-518B-461B-8CE9-D20664332BF1}"/>
              </a:ext>
            </a:extLst>
          </p:cNvPr>
          <p:cNvSpPr>
            <a:spLocks noChangeArrowheads="1"/>
          </p:cNvSpPr>
          <p:nvPr/>
        </p:nvSpPr>
        <p:spPr bwMode="auto">
          <a:xfrm>
            <a:off x="-5259488" y="-94565"/>
            <a:ext cx="239957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7" name="Imagen 6">
            <a:extLst>
              <a:ext uri="{FF2B5EF4-FFF2-40B4-BE49-F238E27FC236}">
                <a16:creationId xmlns:a16="http://schemas.microsoft.com/office/drawing/2014/main" id="{D648638F-71D6-4518-8C0E-D128E5D31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 y="5645834"/>
            <a:ext cx="1619250" cy="1063912"/>
          </a:xfrm>
          <a:prstGeom prst="rect">
            <a:avLst/>
          </a:prstGeom>
          <a:effectLst>
            <a:softEdge rad="63500"/>
          </a:effectLst>
        </p:spPr>
      </p:pic>
      <p:pic>
        <p:nvPicPr>
          <p:cNvPr id="11" name="Imagen 10">
            <a:extLst>
              <a:ext uri="{FF2B5EF4-FFF2-40B4-BE49-F238E27FC236}">
                <a16:creationId xmlns:a16="http://schemas.microsoft.com/office/drawing/2014/main" id="{D2AA9E5D-038C-4AE1-9EFC-725E5F199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8048" y="5439603"/>
            <a:ext cx="1476374" cy="1476374"/>
          </a:xfrm>
          <a:prstGeom prst="rect">
            <a:avLst/>
          </a:prstGeom>
          <a:effectLst>
            <a:softEdge rad="317500"/>
          </a:effectLst>
        </p:spPr>
      </p:pic>
      <p:pic>
        <p:nvPicPr>
          <p:cNvPr id="13" name="Imagen 12">
            <a:extLst>
              <a:ext uri="{FF2B5EF4-FFF2-40B4-BE49-F238E27FC236}">
                <a16:creationId xmlns:a16="http://schemas.microsoft.com/office/drawing/2014/main" id="{938F35C0-DAD6-4980-BD78-836B97D7A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2149" y="237912"/>
            <a:ext cx="2471799" cy="1157752"/>
          </a:xfrm>
          <a:prstGeom prst="rect">
            <a:avLst/>
          </a:prstGeom>
          <a:effectLst>
            <a:softEdge rad="127000"/>
          </a:effectLst>
        </p:spPr>
      </p:pic>
      <p:pic>
        <p:nvPicPr>
          <p:cNvPr id="15" name="Imagen 14">
            <a:extLst>
              <a:ext uri="{FF2B5EF4-FFF2-40B4-BE49-F238E27FC236}">
                <a16:creationId xmlns:a16="http://schemas.microsoft.com/office/drawing/2014/main" id="{C16FB4BA-2ED9-4260-8C6E-A68F6881D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2565" y="228600"/>
            <a:ext cx="1257300" cy="1257300"/>
          </a:xfrm>
          <a:prstGeom prst="rect">
            <a:avLst/>
          </a:prstGeom>
          <a:effectLst>
            <a:softEdge rad="317500"/>
          </a:effectLst>
        </p:spPr>
      </p:pic>
    </p:spTree>
    <p:extLst>
      <p:ext uri="{BB962C8B-B14F-4D97-AF65-F5344CB8AC3E}">
        <p14:creationId xmlns:p14="http://schemas.microsoft.com/office/powerpoint/2010/main" val="1928925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rgbClr val="FBDDF5"/>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C4B296-5002-4686-B229-E6E31EF7E8AA}"/>
              </a:ext>
            </a:extLst>
          </p:cNvPr>
          <p:cNvSpPr>
            <a:spLocks noGrp="1"/>
          </p:cNvSpPr>
          <p:nvPr>
            <p:ph type="title"/>
          </p:nvPr>
        </p:nvSpPr>
        <p:spPr/>
        <p:txBody>
          <a:bodyPr>
            <a:normAutofit/>
          </a:bodyPr>
          <a:lstStyle/>
          <a:p>
            <a:pPr algn="ctr"/>
            <a:r>
              <a:rPr lang="es-ES" sz="3600" b="0" i="0" u="none" strike="noStrike" dirty="0">
                <a:solidFill>
                  <a:srgbClr val="000000"/>
                </a:solidFill>
                <a:effectLst/>
                <a:latin typeface="Arial" panose="020B0604020202020204" pitchFamily="34" charset="0"/>
                <a:cs typeface="Arial" panose="020B0604020202020204" pitchFamily="34" charset="0"/>
              </a:rPr>
              <a:t>WIDGET WALKTHROUGH</a:t>
            </a:r>
            <a:endParaRPr lang="es-ES" sz="3600" dirty="0">
              <a:latin typeface="Arial" panose="020B0604020202020204" pitchFamily="34" charset="0"/>
              <a:cs typeface="Arial" panose="020B0604020202020204" pitchFamily="34" charset="0"/>
            </a:endParaRPr>
          </a:p>
        </p:txBody>
      </p:sp>
      <p:pic>
        <p:nvPicPr>
          <p:cNvPr id="5" name="Marcador de contenido 4">
            <a:extLst>
              <a:ext uri="{FF2B5EF4-FFF2-40B4-BE49-F238E27FC236}">
                <a16:creationId xmlns:a16="http://schemas.microsoft.com/office/drawing/2014/main" id="{13F4737B-175F-4BC6-AE8D-89C71943BB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4653" y="1812758"/>
            <a:ext cx="7283116" cy="4573120"/>
          </a:xfrm>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3689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030A0">
            <a:alpha val="36000"/>
          </a:srgb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F135CB-6C07-40F9-92DA-51068B895817}"/>
              </a:ext>
            </a:extLst>
          </p:cNvPr>
          <p:cNvSpPr>
            <a:spLocks noGrp="1"/>
          </p:cNvSpPr>
          <p:nvPr>
            <p:ph type="title"/>
          </p:nvPr>
        </p:nvSpPr>
        <p:spPr>
          <a:xfrm>
            <a:off x="6414399" y="2766218"/>
            <a:ext cx="4696326" cy="1325563"/>
          </a:xfrm>
        </p:spPr>
        <p:txBody>
          <a:bodyPr/>
          <a:lstStyle/>
          <a:p>
            <a:pPr algn="ctr"/>
            <a:r>
              <a:rPr lang="en-US" b="1" dirty="0">
                <a:solidFill>
                  <a:srgbClr val="000066"/>
                </a:solidFill>
              </a:rPr>
              <a:t>AW TICKETS - TBD</a:t>
            </a:r>
            <a:endParaRPr lang="es-ES" b="1" dirty="0">
              <a:solidFill>
                <a:srgbClr val="000066"/>
              </a:solidFill>
            </a:endParaRPr>
          </a:p>
        </p:txBody>
      </p:sp>
      <p:pic>
        <p:nvPicPr>
          <p:cNvPr id="5" name="Imagen 4">
            <a:extLst>
              <a:ext uri="{FF2B5EF4-FFF2-40B4-BE49-F238E27FC236}">
                <a16:creationId xmlns:a16="http://schemas.microsoft.com/office/drawing/2014/main" id="{97544284-1AB2-4909-9AB5-A1B624CEA44B}"/>
              </a:ext>
            </a:extLst>
          </p:cNvPr>
          <p:cNvPicPr>
            <a:picLocks noChangeAspect="1"/>
          </p:cNvPicPr>
          <p:nvPr/>
        </p:nvPicPr>
        <p:blipFill>
          <a:blip r:embed="rId2"/>
          <a:stretch>
            <a:fillRect/>
          </a:stretch>
        </p:blipFill>
        <p:spPr>
          <a:xfrm>
            <a:off x="838200" y="1690687"/>
            <a:ext cx="4939403" cy="3683417"/>
          </a:xfrm>
          <a:prstGeom prst="rect">
            <a:avLst/>
          </a:prstGeom>
          <a:ln w="19050">
            <a:solidFill>
              <a:srgbClr val="000066"/>
            </a:solidFill>
          </a:ln>
        </p:spPr>
      </p:pic>
      <p:pic>
        <p:nvPicPr>
          <p:cNvPr id="7" name="Imagen 6">
            <a:extLst>
              <a:ext uri="{FF2B5EF4-FFF2-40B4-BE49-F238E27FC236}">
                <a16:creationId xmlns:a16="http://schemas.microsoft.com/office/drawing/2014/main" id="{09B260A8-3B4A-488D-845F-786A8F224541}"/>
              </a:ext>
            </a:extLst>
          </p:cNvPr>
          <p:cNvPicPr>
            <a:picLocks noChangeAspect="1"/>
          </p:cNvPicPr>
          <p:nvPr/>
        </p:nvPicPr>
        <p:blipFill>
          <a:blip r:embed="rId3"/>
          <a:stretch>
            <a:fillRect/>
          </a:stretch>
        </p:blipFill>
        <p:spPr>
          <a:xfrm>
            <a:off x="5793645" y="4703936"/>
            <a:ext cx="4410691" cy="1536443"/>
          </a:xfrm>
          <a:prstGeom prst="rect">
            <a:avLst/>
          </a:prstGeom>
          <a:ln w="19050">
            <a:solidFill>
              <a:srgbClr val="000066"/>
            </a:solidFill>
          </a:ln>
        </p:spPr>
      </p:pic>
      <p:pic>
        <p:nvPicPr>
          <p:cNvPr id="9" name="Imagen 8">
            <a:extLst>
              <a:ext uri="{FF2B5EF4-FFF2-40B4-BE49-F238E27FC236}">
                <a16:creationId xmlns:a16="http://schemas.microsoft.com/office/drawing/2014/main" id="{85FDEE21-0D72-48FC-8652-01F8BA66F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7603" y="253623"/>
            <a:ext cx="5133975" cy="2228850"/>
          </a:xfrm>
          <a:prstGeom prst="rect">
            <a:avLst/>
          </a:prstGeom>
          <a:ln w="19050">
            <a:solidFill>
              <a:srgbClr val="000066"/>
            </a:solidFill>
          </a:ln>
        </p:spPr>
      </p:pic>
    </p:spTree>
    <p:extLst>
      <p:ext uri="{BB962C8B-B14F-4D97-AF65-F5344CB8AC3E}">
        <p14:creationId xmlns:p14="http://schemas.microsoft.com/office/powerpoint/2010/main" val="4098185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DDF5"/>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4B49E22-63F1-4C33-BC2C-927B965AF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240" y="818147"/>
            <a:ext cx="10115550" cy="5486400"/>
          </a:xfrm>
          <a:prstGeom prst="rect">
            <a:avLst/>
          </a:prstGeom>
          <a:noFill/>
          <a:ln w="38100">
            <a:solidFill>
              <a:srgbClr val="00174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067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13E298-0676-4641-9C67-2C5C4B243759}"/>
              </a:ext>
            </a:extLst>
          </p:cNvPr>
          <p:cNvSpPr>
            <a:spLocks noGrp="1"/>
          </p:cNvSpPr>
          <p:nvPr>
            <p:ph type="title"/>
          </p:nvPr>
        </p:nvSpPr>
        <p:spPr/>
        <p:txBody>
          <a:bodyPr/>
          <a:lstStyle/>
          <a:p>
            <a:pPr algn="ctr"/>
            <a:r>
              <a:rPr lang="en-US" dirty="0">
                <a:solidFill>
                  <a:srgbClr val="000066"/>
                </a:solidFill>
              </a:rPr>
              <a:t>ACCOUNT CLOSING.</a:t>
            </a:r>
            <a:endParaRPr lang="es-ES" dirty="0">
              <a:solidFill>
                <a:srgbClr val="000066"/>
              </a:solidFill>
            </a:endParaRPr>
          </a:p>
        </p:txBody>
      </p:sp>
      <p:sp>
        <p:nvSpPr>
          <p:cNvPr id="3" name="Marcador de contenido 2">
            <a:extLst>
              <a:ext uri="{FF2B5EF4-FFF2-40B4-BE49-F238E27FC236}">
                <a16:creationId xmlns:a16="http://schemas.microsoft.com/office/drawing/2014/main" id="{69289C3A-B02A-466A-9945-512CDB2521EE}"/>
              </a:ext>
            </a:extLst>
          </p:cNvPr>
          <p:cNvSpPr>
            <a:spLocks noGrp="1"/>
          </p:cNvSpPr>
          <p:nvPr>
            <p:ph idx="1"/>
          </p:nvPr>
        </p:nvSpPr>
        <p:spPr/>
        <p:txBody>
          <a:bodyPr/>
          <a:lstStyle/>
          <a:p>
            <a:r>
              <a:rPr lang="en-US" dirty="0">
                <a:solidFill>
                  <a:srgbClr val="000066"/>
                </a:solidFill>
              </a:rPr>
              <a:t>Checking: We’ll escalate, member has to come through App.</a:t>
            </a:r>
          </a:p>
          <a:p>
            <a:r>
              <a:rPr lang="en-US" dirty="0">
                <a:solidFill>
                  <a:srgbClr val="000066"/>
                </a:solidFill>
              </a:rPr>
              <a:t>The money on the checking account needs to be taken out before we process the request.</a:t>
            </a:r>
          </a:p>
          <a:p>
            <a:r>
              <a:rPr lang="en-US" dirty="0">
                <a:solidFill>
                  <a:srgbClr val="000066"/>
                </a:solidFill>
              </a:rPr>
              <a:t>Savings, and Karma: Done directly on the Bella App.</a:t>
            </a:r>
          </a:p>
          <a:p>
            <a:r>
              <a:rPr lang="en-US" dirty="0">
                <a:solidFill>
                  <a:srgbClr val="000066"/>
                </a:solidFill>
              </a:rPr>
              <a:t>The money on the Savings and Karma account go automatically to your checking account.</a:t>
            </a:r>
          </a:p>
          <a:p>
            <a:r>
              <a:rPr lang="en-US" dirty="0">
                <a:solidFill>
                  <a:srgbClr val="000066"/>
                </a:solidFill>
              </a:rPr>
              <a:t>Members don’t have to return their cards. </a:t>
            </a:r>
          </a:p>
        </p:txBody>
      </p:sp>
      <p:pic>
        <p:nvPicPr>
          <p:cNvPr id="5" name="Imagen 4">
            <a:extLst>
              <a:ext uri="{FF2B5EF4-FFF2-40B4-BE49-F238E27FC236}">
                <a16:creationId xmlns:a16="http://schemas.microsoft.com/office/drawing/2014/main" id="{1C403B79-A2CC-441F-ACEF-5264E96BC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870" y="4576763"/>
            <a:ext cx="3782929" cy="211844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Imagen 6">
            <a:extLst>
              <a:ext uri="{FF2B5EF4-FFF2-40B4-BE49-F238E27FC236}">
                <a16:creationId xmlns:a16="http://schemas.microsoft.com/office/drawing/2014/main" id="{D54EFA99-425C-4070-83BC-E863A3456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766" y="90488"/>
            <a:ext cx="2857500" cy="1600200"/>
          </a:xfrm>
          <a:prstGeom prst="rect">
            <a:avLst/>
          </a:prstGeom>
          <a:effectLst>
            <a:softEdge rad="127000"/>
          </a:effectLst>
        </p:spPr>
      </p:pic>
    </p:spTree>
    <p:extLst>
      <p:ext uri="{BB962C8B-B14F-4D97-AF65-F5344CB8AC3E}">
        <p14:creationId xmlns:p14="http://schemas.microsoft.com/office/powerpoint/2010/main" val="3092634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4500">
              <a:schemeClr val="accent4">
                <a:lumMod val="20000"/>
                <a:lumOff val="80000"/>
              </a:schemeClr>
            </a:gs>
            <a:gs pos="29000">
              <a:schemeClr val="accent6">
                <a:lumMod val="20000"/>
                <a:lumOff val="80000"/>
              </a:schemeClr>
            </a:gs>
            <a:gs pos="80000">
              <a:srgbClr val="DAC2EC"/>
            </a:gs>
            <a:gs pos="0">
              <a:schemeClr val="accent5">
                <a:lumMod val="20000"/>
                <a:lumOff val="80000"/>
              </a:schemeClr>
            </a:gs>
            <a:gs pos="100000">
              <a:srgbClr val="FBDDF5"/>
            </a:gs>
          </a:gsLst>
          <a:lin ang="5400000" scaled="0"/>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97CDB83-3AE2-472F-83F6-A93D22242D8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506"/>
                    </a14:imgEffect>
                  </a14:imgLayer>
                </a14:imgProps>
              </a:ext>
              <a:ext uri="{28A0092B-C50C-407E-A947-70E740481C1C}">
                <a14:useLocalDpi xmlns:a14="http://schemas.microsoft.com/office/drawing/2010/main" val="0"/>
              </a:ext>
            </a:extLst>
          </a:blip>
          <a:stretch>
            <a:fillRect/>
          </a:stretch>
        </p:blipFill>
        <p:spPr>
          <a:xfrm>
            <a:off x="1443789" y="180222"/>
            <a:ext cx="6609348" cy="6609348"/>
          </a:xfrm>
          <a:prstGeom prst="rect">
            <a:avLst/>
          </a:prstGeom>
          <a:effectLst>
            <a:softEdge rad="1270000"/>
          </a:effectLst>
        </p:spPr>
      </p:pic>
      <p:sp>
        <p:nvSpPr>
          <p:cNvPr id="3" name="Marcador de contenido 2">
            <a:extLst>
              <a:ext uri="{FF2B5EF4-FFF2-40B4-BE49-F238E27FC236}">
                <a16:creationId xmlns:a16="http://schemas.microsoft.com/office/drawing/2014/main" id="{1930E70F-BAC4-48FC-BFCC-436FE886EB20}"/>
              </a:ext>
            </a:extLst>
          </p:cNvPr>
          <p:cNvSpPr>
            <a:spLocks noGrp="1"/>
          </p:cNvSpPr>
          <p:nvPr>
            <p:ph idx="1"/>
          </p:nvPr>
        </p:nvSpPr>
        <p:spPr>
          <a:xfrm>
            <a:off x="2875547" y="2627730"/>
            <a:ext cx="3380874" cy="981743"/>
          </a:xfrm>
        </p:spPr>
        <p:txBody>
          <a:bodyPr>
            <a:normAutofit/>
          </a:bodyPr>
          <a:lstStyle/>
          <a:p>
            <a:pPr marL="0" indent="0" algn="ctr">
              <a:buNone/>
            </a:pPr>
            <a:r>
              <a:rPr lang="en-US" sz="6000" dirty="0">
                <a:latin typeface="Arial Narrow" panose="020B0606020202030204" pitchFamily="34" charset="0"/>
              </a:rPr>
              <a:t>Thank you</a:t>
            </a:r>
            <a:endParaRPr lang="es-ES" sz="6000" dirty="0">
              <a:latin typeface="Arial Narrow" panose="020B0606020202030204" pitchFamily="34" charset="0"/>
            </a:endParaRPr>
          </a:p>
        </p:txBody>
      </p:sp>
    </p:spTree>
    <p:extLst>
      <p:ext uri="{BB962C8B-B14F-4D97-AF65-F5344CB8AC3E}">
        <p14:creationId xmlns:p14="http://schemas.microsoft.com/office/powerpoint/2010/main" val="3824625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666">
            <a:alpha val="30000"/>
          </a:srgbClr>
        </a:solidFill>
        <a:effectLst/>
      </p:bgPr>
    </p:bg>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22263CD8-C438-4C52-8F8F-F58DA21981CB}"/>
              </a:ext>
            </a:extLst>
          </p:cNvPr>
          <p:cNvSpPr>
            <a:spLocks noGrp="1"/>
          </p:cNvSpPr>
          <p:nvPr>
            <p:ph idx="1"/>
          </p:nvPr>
        </p:nvSpPr>
        <p:spPr>
          <a:xfrm>
            <a:off x="1303418" y="1083678"/>
            <a:ext cx="4792579" cy="2345322"/>
          </a:xfrm>
          <a:solidFill>
            <a:srgbClr val="DAC2E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lnSpcReduction="10000"/>
          </a:bodyPr>
          <a:lstStyle/>
          <a:p>
            <a:pPr algn="ctr" rtl="0">
              <a:spcAft>
                <a:spcPts val="0"/>
              </a:spcAft>
            </a:pPr>
            <a:endParaRPr lang="en-US" sz="1800" b="0" i="0" u="none" strike="noStrike" dirty="0">
              <a:solidFill>
                <a:srgbClr val="000000"/>
              </a:solidFill>
              <a:effectLst/>
              <a:latin typeface="Roboto"/>
            </a:endParaRPr>
          </a:p>
          <a:p>
            <a:pPr algn="ctr" rtl="0">
              <a:spcAft>
                <a:spcPts val="0"/>
              </a:spcAft>
            </a:pPr>
            <a:endParaRPr lang="en-US" sz="1800" dirty="0">
              <a:solidFill>
                <a:srgbClr val="000000"/>
              </a:solidFill>
              <a:latin typeface="Roboto"/>
            </a:endParaRPr>
          </a:p>
          <a:p>
            <a:pPr algn="ctr" rtl="0">
              <a:spcAft>
                <a:spcPts val="0"/>
              </a:spcAft>
            </a:pPr>
            <a:r>
              <a:rPr lang="en-US" sz="1800" b="0" i="0" u="none" strike="noStrike" dirty="0">
                <a:solidFill>
                  <a:srgbClr val="000000"/>
                </a:solidFill>
                <a:effectLst/>
                <a:latin typeface="Roboto"/>
              </a:rPr>
              <a:t>Innovation</a:t>
            </a:r>
            <a:endParaRPr lang="en-US" b="0" dirty="0">
              <a:effectLst/>
            </a:endParaRPr>
          </a:p>
          <a:p>
            <a:pPr marL="0" indent="0" algn="ctr" rtl="0">
              <a:spcBef>
                <a:spcPts val="0"/>
              </a:spcBef>
              <a:spcAft>
                <a:spcPts val="0"/>
              </a:spcAft>
              <a:buNone/>
            </a:pPr>
            <a:r>
              <a:rPr lang="en-US" sz="1800" i="1" dirty="0">
                <a:solidFill>
                  <a:srgbClr val="000000"/>
                </a:solidFill>
                <a:latin typeface="Roboto"/>
              </a:rPr>
              <a:t>W</a:t>
            </a:r>
            <a:r>
              <a:rPr lang="en-US" sz="1800" b="0" i="1" u="none" strike="noStrike" dirty="0">
                <a:solidFill>
                  <a:srgbClr val="000000"/>
                </a:solidFill>
                <a:effectLst/>
                <a:latin typeface="Roboto"/>
              </a:rPr>
              <a:t>e never give up seeking creative solutions for our members</a:t>
            </a:r>
            <a:endParaRPr lang="en-US" b="0" dirty="0">
              <a:effectLst/>
            </a:endParaRPr>
          </a:p>
          <a:p>
            <a:pPr marL="0" indent="0">
              <a:buNone/>
            </a:pPr>
            <a:br>
              <a:rPr lang="en-US" dirty="0"/>
            </a:br>
            <a:endParaRPr lang="es-ES" dirty="0"/>
          </a:p>
        </p:txBody>
      </p:sp>
      <p:sp>
        <p:nvSpPr>
          <p:cNvPr id="10" name="Marcador de contenido 8">
            <a:extLst>
              <a:ext uri="{FF2B5EF4-FFF2-40B4-BE49-F238E27FC236}">
                <a16:creationId xmlns:a16="http://schemas.microsoft.com/office/drawing/2014/main" id="{659E5EBC-B0F5-406B-A4C3-7FFA3C88E22D}"/>
              </a:ext>
            </a:extLst>
          </p:cNvPr>
          <p:cNvSpPr txBox="1">
            <a:spLocks/>
          </p:cNvSpPr>
          <p:nvPr/>
        </p:nvSpPr>
        <p:spPr>
          <a:xfrm>
            <a:off x="6095998" y="1092283"/>
            <a:ext cx="4792579" cy="2345322"/>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 sz="1800" b="0" i="0" u="none" strike="noStrike" dirty="0">
              <a:solidFill>
                <a:srgbClr val="000000"/>
              </a:solidFill>
              <a:effectLst/>
              <a:latin typeface="Roboto"/>
            </a:endParaRPr>
          </a:p>
          <a:p>
            <a:pPr algn="ctr"/>
            <a:endParaRPr lang="es-ES" sz="1800" dirty="0">
              <a:solidFill>
                <a:srgbClr val="000000"/>
              </a:solidFill>
              <a:latin typeface="Roboto"/>
            </a:endParaRPr>
          </a:p>
          <a:p>
            <a:pPr algn="ctr"/>
            <a:r>
              <a:rPr lang="es-ES" sz="1800" b="0" i="0" u="none" strike="noStrike" dirty="0" err="1">
                <a:solidFill>
                  <a:srgbClr val="000000"/>
                </a:solidFill>
                <a:effectLst/>
                <a:latin typeface="Roboto"/>
              </a:rPr>
              <a:t>Intensity</a:t>
            </a:r>
            <a:endParaRPr lang="en-US" dirty="0"/>
          </a:p>
          <a:p>
            <a:pPr marL="0" indent="0" algn="ctr">
              <a:spcBef>
                <a:spcPts val="0"/>
              </a:spcBef>
              <a:buFont typeface="Arial" panose="020B0604020202020204" pitchFamily="34" charset="0"/>
              <a:buNone/>
            </a:pPr>
            <a:r>
              <a:rPr lang="en-US" sz="1800" b="0" i="1" u="none" strike="noStrike" dirty="0">
                <a:solidFill>
                  <a:srgbClr val="000000"/>
                </a:solidFill>
                <a:effectLst/>
                <a:latin typeface="Roboto"/>
              </a:rPr>
              <a:t>We value people who go above and beyond.</a:t>
            </a:r>
            <a:br>
              <a:rPr lang="en-US" dirty="0"/>
            </a:br>
            <a:endParaRPr lang="es-ES" dirty="0"/>
          </a:p>
        </p:txBody>
      </p:sp>
      <p:sp>
        <p:nvSpPr>
          <p:cNvPr id="11" name="Marcador de contenido 8">
            <a:extLst>
              <a:ext uri="{FF2B5EF4-FFF2-40B4-BE49-F238E27FC236}">
                <a16:creationId xmlns:a16="http://schemas.microsoft.com/office/drawing/2014/main" id="{36817912-E75E-4CCD-8ECB-9DC1971652E9}"/>
              </a:ext>
            </a:extLst>
          </p:cNvPr>
          <p:cNvSpPr txBox="1">
            <a:spLocks/>
          </p:cNvSpPr>
          <p:nvPr/>
        </p:nvSpPr>
        <p:spPr>
          <a:xfrm>
            <a:off x="1303418" y="3429000"/>
            <a:ext cx="4792579" cy="2345322"/>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 sz="1800" b="0" i="0" u="none" strike="noStrike" dirty="0">
              <a:solidFill>
                <a:srgbClr val="000000"/>
              </a:solidFill>
              <a:effectLst/>
              <a:latin typeface="Roboto"/>
            </a:endParaRPr>
          </a:p>
          <a:p>
            <a:pPr algn="ctr"/>
            <a:r>
              <a:rPr lang="es-ES" sz="1800" b="0" i="0" u="none" strike="noStrike" dirty="0" err="1">
                <a:solidFill>
                  <a:srgbClr val="000000"/>
                </a:solidFill>
                <a:effectLst/>
                <a:latin typeface="Roboto"/>
              </a:rPr>
              <a:t>Empathy</a:t>
            </a:r>
            <a:endParaRPr lang="en-US" dirty="0"/>
          </a:p>
          <a:p>
            <a:pPr marL="0" indent="0" algn="ctr">
              <a:spcBef>
                <a:spcPts val="0"/>
              </a:spcBef>
              <a:buFont typeface="Arial" panose="020B0604020202020204" pitchFamily="34" charset="0"/>
              <a:buNone/>
            </a:pPr>
            <a:r>
              <a:rPr lang="en-US" sz="1800" b="0" i="1" u="none" strike="noStrike" dirty="0">
                <a:solidFill>
                  <a:srgbClr val="000000"/>
                </a:solidFill>
                <a:effectLst/>
                <a:latin typeface="Roboto"/>
              </a:rPr>
              <a:t>We understand that there are different perspectives and that we do not always know what kind of day people are having.</a:t>
            </a:r>
            <a:endParaRPr lang="es-ES" dirty="0"/>
          </a:p>
        </p:txBody>
      </p:sp>
      <p:sp>
        <p:nvSpPr>
          <p:cNvPr id="12" name="Marcador de contenido 8">
            <a:extLst>
              <a:ext uri="{FF2B5EF4-FFF2-40B4-BE49-F238E27FC236}">
                <a16:creationId xmlns:a16="http://schemas.microsoft.com/office/drawing/2014/main" id="{3751BCAA-D487-4379-AB43-E4254C730C27}"/>
              </a:ext>
            </a:extLst>
          </p:cNvPr>
          <p:cNvSpPr txBox="1">
            <a:spLocks/>
          </p:cNvSpPr>
          <p:nvPr/>
        </p:nvSpPr>
        <p:spPr>
          <a:xfrm>
            <a:off x="6095998" y="3446960"/>
            <a:ext cx="4792579" cy="2345322"/>
          </a:xfrm>
          <a:prstGeom prst="rect">
            <a:avLst/>
          </a:prstGeom>
          <a:solidFill>
            <a:srgbClr val="FBDDF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spcAft>
                <a:spcPts val="0"/>
              </a:spcAft>
            </a:pPr>
            <a:endParaRPr lang="en-US" sz="1800" b="0" i="0" u="none" strike="noStrike" dirty="0">
              <a:solidFill>
                <a:srgbClr val="000000"/>
              </a:solidFill>
              <a:effectLst/>
              <a:latin typeface="Roboto"/>
            </a:endParaRPr>
          </a:p>
          <a:p>
            <a:pPr algn="ctr" rtl="0">
              <a:spcAft>
                <a:spcPts val="0"/>
              </a:spcAft>
            </a:pPr>
            <a:r>
              <a:rPr lang="en-US" sz="1800" b="0" i="0" u="none" strike="noStrike" dirty="0">
                <a:solidFill>
                  <a:srgbClr val="000000"/>
                </a:solidFill>
                <a:effectLst/>
                <a:latin typeface="Roboto"/>
              </a:rPr>
              <a:t>Equality</a:t>
            </a:r>
            <a:endParaRPr lang="en-US" sz="1200" b="0" dirty="0">
              <a:effectLst/>
            </a:endParaRPr>
          </a:p>
          <a:p>
            <a:pPr marL="0" indent="0" algn="ctr" rtl="0">
              <a:spcBef>
                <a:spcPts val="0"/>
              </a:spcBef>
              <a:spcAft>
                <a:spcPts val="0"/>
              </a:spcAft>
              <a:buNone/>
            </a:pPr>
            <a:r>
              <a:rPr lang="en-US" sz="1800" b="0" i="1" u="none" strike="noStrike" dirty="0">
                <a:solidFill>
                  <a:srgbClr val="000000"/>
                </a:solidFill>
                <a:effectLst/>
                <a:latin typeface="Roboto"/>
              </a:rPr>
              <a:t>We value, respect and love people of all backgrounds, ethnicities, sexual orientation, race and gender. </a:t>
            </a:r>
            <a:br>
              <a:rPr lang="en-US" sz="1200" dirty="0"/>
            </a:br>
            <a:endParaRPr lang="es-ES" dirty="0"/>
          </a:p>
        </p:txBody>
      </p:sp>
      <p:sp>
        <p:nvSpPr>
          <p:cNvPr id="2" name="Título 1">
            <a:extLst>
              <a:ext uri="{FF2B5EF4-FFF2-40B4-BE49-F238E27FC236}">
                <a16:creationId xmlns:a16="http://schemas.microsoft.com/office/drawing/2014/main" id="{64771E53-409D-40EB-B416-8C2FE93E111F}"/>
              </a:ext>
            </a:extLst>
          </p:cNvPr>
          <p:cNvSpPr>
            <a:spLocks noGrp="1"/>
          </p:cNvSpPr>
          <p:nvPr>
            <p:ph type="title"/>
          </p:nvPr>
        </p:nvSpPr>
        <p:spPr>
          <a:xfrm>
            <a:off x="4582024" y="2783428"/>
            <a:ext cx="3027947" cy="1325563"/>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dirty="0">
                <a:solidFill>
                  <a:srgbClr val="002060"/>
                </a:solidFill>
              </a:rPr>
              <a:t>OUR VALUES</a:t>
            </a:r>
            <a:endParaRPr lang="es-ES" dirty="0">
              <a:solidFill>
                <a:srgbClr val="002060"/>
              </a:solidFill>
            </a:endParaRPr>
          </a:p>
        </p:txBody>
      </p:sp>
    </p:spTree>
    <p:extLst>
      <p:ext uri="{BB962C8B-B14F-4D97-AF65-F5344CB8AC3E}">
        <p14:creationId xmlns:p14="http://schemas.microsoft.com/office/powerpoint/2010/main" val="400781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0C0F3A-7BBA-46BB-91E5-D2F3191D6A14}"/>
              </a:ext>
            </a:extLst>
          </p:cNvPr>
          <p:cNvSpPr>
            <a:spLocks noGrp="1"/>
          </p:cNvSpPr>
          <p:nvPr>
            <p:ph type="title"/>
          </p:nvPr>
        </p:nvSpPr>
        <p:spPr>
          <a:xfrm>
            <a:off x="24062" y="220746"/>
            <a:ext cx="3713749" cy="2426201"/>
          </a:xfrm>
        </p:spPr>
        <p:txBody>
          <a:bodyPr/>
          <a:lstStyle/>
          <a:p>
            <a:r>
              <a:rPr lang="en-US" dirty="0">
                <a:solidFill>
                  <a:srgbClr val="001746"/>
                </a:solidFill>
              </a:rPr>
              <a:t>What do I need to be a part of Bella.</a:t>
            </a:r>
            <a:endParaRPr lang="es-ES" dirty="0">
              <a:solidFill>
                <a:srgbClr val="001746"/>
              </a:solidFill>
            </a:endParaRPr>
          </a:p>
        </p:txBody>
      </p:sp>
      <p:graphicFrame>
        <p:nvGraphicFramePr>
          <p:cNvPr id="5" name="Diagrama 4">
            <a:extLst>
              <a:ext uri="{FF2B5EF4-FFF2-40B4-BE49-F238E27FC236}">
                <a16:creationId xmlns:a16="http://schemas.microsoft.com/office/drawing/2014/main" id="{7077DC12-4837-4D2A-9F3D-579F62F0693A}"/>
              </a:ext>
            </a:extLst>
          </p:cNvPr>
          <p:cNvGraphicFramePr/>
          <p:nvPr>
            <p:extLst>
              <p:ext uri="{D42A27DB-BD31-4B8C-83A1-F6EECF244321}">
                <p14:modId xmlns:p14="http://schemas.microsoft.com/office/powerpoint/2010/main" val="2894165379"/>
              </p:ext>
            </p:extLst>
          </p:nvPr>
        </p:nvGraphicFramePr>
        <p:xfrm>
          <a:off x="4039938" y="85825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94F1E71A-D05D-438A-A2C2-64580F7B2E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3476" y="2310062"/>
            <a:ext cx="2254919" cy="3226453"/>
          </a:xfrm>
          <a:prstGeom prst="rect">
            <a:avLst/>
          </a:prstGeom>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40875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2000">
              <a:schemeClr val="accent6">
                <a:lumMod val="20000"/>
                <a:lumOff val="80000"/>
              </a:schemeClr>
            </a:gs>
            <a:gs pos="75000">
              <a:srgbClr val="DAC2EC"/>
            </a:gs>
            <a:gs pos="50000">
              <a:schemeClr val="accent4">
                <a:lumMod val="20000"/>
                <a:lumOff val="80000"/>
              </a:schemeClr>
            </a:gs>
            <a:gs pos="0">
              <a:schemeClr val="accent5">
                <a:lumMod val="20000"/>
                <a:lumOff val="80000"/>
              </a:schemeClr>
            </a:gs>
            <a:gs pos="100000">
              <a:srgbClr val="FBDDF5"/>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F7E48D-AB20-4DC6-ABE0-E12E0597113D}"/>
              </a:ext>
            </a:extLst>
          </p:cNvPr>
          <p:cNvSpPr>
            <a:spLocks noGrp="1"/>
          </p:cNvSpPr>
          <p:nvPr>
            <p:ph type="title"/>
          </p:nvPr>
        </p:nvSpPr>
        <p:spPr/>
        <p:txBody>
          <a:bodyPr/>
          <a:lstStyle/>
          <a:p>
            <a:pPr algn="ctr"/>
            <a:r>
              <a:rPr lang="en-US" dirty="0"/>
              <a:t>ONBOARDING</a:t>
            </a:r>
            <a:endParaRPr lang="es-ES" dirty="0"/>
          </a:p>
        </p:txBody>
      </p:sp>
      <p:pic>
        <p:nvPicPr>
          <p:cNvPr id="3074" name="Picture 2">
            <a:extLst>
              <a:ext uri="{FF2B5EF4-FFF2-40B4-BE49-F238E27FC236}">
                <a16:creationId xmlns:a16="http://schemas.microsoft.com/office/drawing/2014/main" id="{F64503AF-FD5A-46E1-859D-57DBAC4221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037" b="759"/>
          <a:stretch/>
        </p:blipFill>
        <p:spPr bwMode="auto">
          <a:xfrm>
            <a:off x="1299411" y="1298216"/>
            <a:ext cx="9192126" cy="519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79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746"/>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1895C8D-2C83-4F6E-8CE6-E54CA4030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608263"/>
            <a:ext cx="2269958" cy="2283470"/>
          </a:xfrm>
          <a:prstGeom prst="rect">
            <a:avLst/>
          </a:prstGeom>
        </p:spPr>
      </p:pic>
      <p:sp>
        <p:nvSpPr>
          <p:cNvPr id="2" name="Título 1">
            <a:extLst>
              <a:ext uri="{FF2B5EF4-FFF2-40B4-BE49-F238E27FC236}">
                <a16:creationId xmlns:a16="http://schemas.microsoft.com/office/drawing/2014/main" id="{4B83FCDA-12ED-41EE-80DD-AAB52091B501}"/>
              </a:ext>
            </a:extLst>
          </p:cNvPr>
          <p:cNvSpPr>
            <a:spLocks noGrp="1"/>
          </p:cNvSpPr>
          <p:nvPr>
            <p:ph type="title"/>
          </p:nvPr>
        </p:nvSpPr>
        <p:spPr/>
        <p:txBody>
          <a:bodyPr/>
          <a:lstStyle/>
          <a:p>
            <a:r>
              <a:rPr lang="en-US" b="1" dirty="0">
                <a:solidFill>
                  <a:srgbClr val="F7AFB9"/>
                </a:solidFill>
              </a:rPr>
              <a:t>What does Bella offer?</a:t>
            </a:r>
            <a:endParaRPr lang="es-ES" b="1" dirty="0">
              <a:solidFill>
                <a:srgbClr val="F7AFB9"/>
              </a:solidFill>
            </a:endParaRPr>
          </a:p>
        </p:txBody>
      </p:sp>
      <p:graphicFrame>
        <p:nvGraphicFramePr>
          <p:cNvPr id="4" name="Diagrama 3">
            <a:extLst>
              <a:ext uri="{FF2B5EF4-FFF2-40B4-BE49-F238E27FC236}">
                <a16:creationId xmlns:a16="http://schemas.microsoft.com/office/drawing/2014/main" id="{FFE9E98E-8DBB-4A02-8786-839A84817704}"/>
              </a:ext>
            </a:extLst>
          </p:cNvPr>
          <p:cNvGraphicFramePr/>
          <p:nvPr>
            <p:extLst>
              <p:ext uri="{D42A27DB-BD31-4B8C-83A1-F6EECF244321}">
                <p14:modId xmlns:p14="http://schemas.microsoft.com/office/powerpoint/2010/main" val="3760738381"/>
              </p:ext>
            </p:extLst>
          </p:nvPr>
        </p:nvGraphicFramePr>
        <p:xfrm>
          <a:off x="3128211" y="0"/>
          <a:ext cx="906378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9753A6B6-3447-4913-9EEC-AEEBEBC49F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891733"/>
            <a:ext cx="4110160" cy="1925134"/>
          </a:xfrm>
          <a:prstGeom prst="rect">
            <a:avLst/>
          </a:prstGeom>
          <a:effectLst>
            <a:softEdge rad="635000"/>
          </a:effectLst>
        </p:spPr>
      </p:pic>
    </p:spTree>
    <p:extLst>
      <p:ext uri="{BB962C8B-B14F-4D97-AF65-F5344CB8AC3E}">
        <p14:creationId xmlns:p14="http://schemas.microsoft.com/office/powerpoint/2010/main" val="3417671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DDF5"/>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02C647-EF58-4A01-9CC4-D417D416DEA2}"/>
              </a:ext>
            </a:extLst>
          </p:cNvPr>
          <p:cNvSpPr>
            <a:spLocks noGrp="1"/>
          </p:cNvSpPr>
          <p:nvPr>
            <p:ph type="title"/>
          </p:nvPr>
        </p:nvSpPr>
        <p:spPr/>
        <p:txBody>
          <a:bodyPr/>
          <a:lstStyle/>
          <a:p>
            <a:pPr algn="ctr"/>
            <a:r>
              <a:rPr lang="en-US" b="1" dirty="0">
                <a:solidFill>
                  <a:srgbClr val="002060"/>
                </a:solidFill>
              </a:rPr>
              <a:t>BLINK – KARMA </a:t>
            </a:r>
            <a:endParaRPr lang="es-ES" b="1" dirty="0">
              <a:solidFill>
                <a:srgbClr val="002060"/>
              </a:solidFill>
            </a:endParaRPr>
          </a:p>
        </p:txBody>
      </p:sp>
      <p:sp>
        <p:nvSpPr>
          <p:cNvPr id="5" name="Marcador de contenido 4">
            <a:extLst>
              <a:ext uri="{FF2B5EF4-FFF2-40B4-BE49-F238E27FC236}">
                <a16:creationId xmlns:a16="http://schemas.microsoft.com/office/drawing/2014/main" id="{AAEEF674-DA6B-4ED7-A4BD-67450125BD8E}"/>
              </a:ext>
            </a:extLst>
          </p:cNvPr>
          <p:cNvSpPr>
            <a:spLocks noGrp="1"/>
          </p:cNvSpPr>
          <p:nvPr>
            <p:ph sz="half" idx="2"/>
          </p:nvPr>
        </p:nvSpPr>
        <p:spPr>
          <a:xfrm>
            <a:off x="3108679" y="2458118"/>
            <a:ext cx="6352152" cy="3684588"/>
          </a:xfrm>
        </p:spPr>
        <p:txBody>
          <a:bodyPr>
            <a:normAutofit lnSpcReduction="10000"/>
          </a:bodyPr>
          <a:lstStyle/>
          <a:p>
            <a:pPr marL="0" indent="0" algn="just" rtl="0">
              <a:spcAft>
                <a:spcPts val="0"/>
              </a:spcAft>
              <a:buNone/>
            </a:pPr>
            <a:r>
              <a:rPr lang="en-US" sz="2000" b="0" i="0" u="none" strike="noStrike" dirty="0">
                <a:solidFill>
                  <a:srgbClr val="002060"/>
                </a:solidFill>
                <a:effectLst/>
                <a:latin typeface="Roboto"/>
              </a:rPr>
              <a:t>It’s a special bank account within BELLA used to surprise other random BELLA members with gifts like a cup of coffee or a tank of gas, and completely out of the blue. </a:t>
            </a:r>
          </a:p>
          <a:p>
            <a:pPr marL="0" indent="0" algn="just" rtl="0">
              <a:spcAft>
                <a:spcPts val="0"/>
              </a:spcAft>
              <a:buNone/>
            </a:pPr>
            <a:r>
              <a:rPr lang="en-US" sz="2000" dirty="0">
                <a:solidFill>
                  <a:srgbClr val="002060"/>
                </a:solidFill>
                <a:latin typeface="Roboto"/>
              </a:rPr>
              <a:t>Specs:</a:t>
            </a:r>
          </a:p>
          <a:p>
            <a:pPr algn="just"/>
            <a:r>
              <a:rPr lang="en-US" sz="2000" b="0" dirty="0">
                <a:solidFill>
                  <a:srgbClr val="002060"/>
                </a:solidFill>
                <a:effectLst/>
                <a:latin typeface="Roboto"/>
              </a:rPr>
              <a:t>No cost to open and no minimum.</a:t>
            </a:r>
          </a:p>
          <a:p>
            <a:pPr algn="just"/>
            <a:r>
              <a:rPr lang="en-US" sz="2000" dirty="0">
                <a:solidFill>
                  <a:srgbClr val="002060"/>
                </a:solidFill>
                <a:latin typeface="Roboto"/>
              </a:rPr>
              <a:t>Max, of $20.00 </a:t>
            </a:r>
          </a:p>
          <a:p>
            <a:pPr algn="just"/>
            <a:r>
              <a:rPr lang="en-US" sz="2000" b="0" dirty="0">
                <a:solidFill>
                  <a:srgbClr val="002060"/>
                </a:solidFill>
                <a:effectLst/>
                <a:latin typeface="Roboto"/>
              </a:rPr>
              <a:t>Only works for full purchases of &lt;$20,00</a:t>
            </a:r>
          </a:p>
          <a:p>
            <a:pPr algn="just"/>
            <a:r>
              <a:rPr lang="en-US" sz="2000" dirty="0">
                <a:solidFill>
                  <a:srgbClr val="002060"/>
                </a:solidFill>
                <a:latin typeface="Roboto"/>
              </a:rPr>
              <a:t>Can be closed at any time, funds go back to checking.</a:t>
            </a:r>
          </a:p>
          <a:p>
            <a:pPr algn="just"/>
            <a:r>
              <a:rPr lang="en-US" sz="2000" b="0" dirty="0">
                <a:solidFill>
                  <a:srgbClr val="002060"/>
                </a:solidFill>
                <a:effectLst/>
                <a:latin typeface="Roboto"/>
              </a:rPr>
              <a:t>Members can say “Thank you!”</a:t>
            </a:r>
            <a:endParaRPr lang="en-US" sz="2000" b="0" dirty="0">
              <a:solidFill>
                <a:srgbClr val="002060"/>
              </a:solidFill>
              <a:effectLst/>
            </a:endParaRPr>
          </a:p>
          <a:p>
            <a:pPr marL="0" indent="0">
              <a:buNone/>
            </a:pPr>
            <a:endParaRPr lang="es-ES" dirty="0"/>
          </a:p>
        </p:txBody>
      </p:sp>
      <p:pic>
        <p:nvPicPr>
          <p:cNvPr id="11" name="Imagen 10">
            <a:extLst>
              <a:ext uri="{FF2B5EF4-FFF2-40B4-BE49-F238E27FC236}">
                <a16:creationId xmlns:a16="http://schemas.microsoft.com/office/drawing/2014/main" id="{F3B961D9-BD05-4155-8F17-715050BD0441}"/>
              </a:ext>
            </a:extLst>
          </p:cNvPr>
          <p:cNvPicPr>
            <a:picLocks noChangeAspect="1"/>
          </p:cNvPicPr>
          <p:nvPr/>
        </p:nvPicPr>
        <p:blipFill rotWithShape="1">
          <a:blip r:embed="rId2"/>
          <a:srcRect l="3883" t="4246" r="5280" b="2984"/>
          <a:stretch/>
        </p:blipFill>
        <p:spPr>
          <a:xfrm>
            <a:off x="9708199" y="208546"/>
            <a:ext cx="2407079" cy="3406943"/>
          </a:xfrm>
          <a:prstGeom prst="rect">
            <a:avLst/>
          </a:prstGeom>
        </p:spPr>
      </p:pic>
      <p:pic>
        <p:nvPicPr>
          <p:cNvPr id="13" name="Imagen 12">
            <a:extLst>
              <a:ext uri="{FF2B5EF4-FFF2-40B4-BE49-F238E27FC236}">
                <a16:creationId xmlns:a16="http://schemas.microsoft.com/office/drawing/2014/main" id="{9FF4209C-38C0-4209-B7F9-E5CFB07E2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64" y="3429000"/>
            <a:ext cx="2696347" cy="3283117"/>
          </a:xfrm>
          <a:prstGeom prst="rect">
            <a:avLst/>
          </a:prstGeom>
        </p:spPr>
      </p:pic>
    </p:spTree>
    <p:extLst>
      <p:ext uri="{BB962C8B-B14F-4D97-AF65-F5344CB8AC3E}">
        <p14:creationId xmlns:p14="http://schemas.microsoft.com/office/powerpoint/2010/main" val="1753058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E906D-97EF-4CBB-B83A-FD6ECBF1FECF}"/>
              </a:ext>
            </a:extLst>
          </p:cNvPr>
          <p:cNvSpPr>
            <a:spLocks noGrp="1"/>
          </p:cNvSpPr>
          <p:nvPr>
            <p:ph type="title"/>
          </p:nvPr>
        </p:nvSpPr>
        <p:spPr/>
        <p:txBody>
          <a:bodyPr/>
          <a:lstStyle/>
          <a:p>
            <a:r>
              <a:rPr lang="en-US" b="1" dirty="0">
                <a:solidFill>
                  <a:srgbClr val="663300"/>
                </a:solidFill>
              </a:rPr>
              <a:t>BLINK – BELLA SURPRISE</a:t>
            </a:r>
            <a:endParaRPr lang="es-ES" b="1" dirty="0">
              <a:solidFill>
                <a:srgbClr val="663300"/>
              </a:solidFill>
            </a:endParaRPr>
          </a:p>
        </p:txBody>
      </p:sp>
      <p:sp>
        <p:nvSpPr>
          <p:cNvPr id="3" name="Marcador de contenido 2">
            <a:extLst>
              <a:ext uri="{FF2B5EF4-FFF2-40B4-BE49-F238E27FC236}">
                <a16:creationId xmlns:a16="http://schemas.microsoft.com/office/drawing/2014/main" id="{3C161D44-38A6-4C11-B19E-9999EF0C39C2}"/>
              </a:ext>
            </a:extLst>
          </p:cNvPr>
          <p:cNvSpPr>
            <a:spLocks noGrp="1"/>
          </p:cNvSpPr>
          <p:nvPr>
            <p:ph idx="1"/>
          </p:nvPr>
        </p:nvSpPr>
        <p:spPr/>
        <p:txBody>
          <a:bodyPr/>
          <a:lstStyle/>
          <a:p>
            <a:pPr marL="0" indent="0">
              <a:buNone/>
            </a:pPr>
            <a:r>
              <a:rPr lang="en-US" sz="2000" b="0" i="0" u="none" strike="noStrike" dirty="0">
                <a:solidFill>
                  <a:srgbClr val="663300"/>
                </a:solidFill>
                <a:effectLst/>
                <a:latin typeface="Arial" panose="020B0604020202020204" pitchFamily="34" charset="0"/>
                <a:cs typeface="Arial" panose="020B0604020202020204" pitchFamily="34" charset="0"/>
              </a:rPr>
              <a:t>BELLA Surprise is when we reward you cashback bonuses on normal purchases—out of the blue, and completely at random. BELLA members use their BELLA debit cards as per normal—everything from a small purchase like a cup of coffee to larger purchases like plane tickets—but on occasion will see they’ve received bonus cashback.</a:t>
            </a:r>
          </a:p>
          <a:p>
            <a:pPr marL="0" indent="0">
              <a:buNone/>
            </a:pPr>
            <a:r>
              <a:rPr lang="en-US" sz="2000" dirty="0">
                <a:solidFill>
                  <a:srgbClr val="663300"/>
                </a:solidFill>
                <a:latin typeface="Arial" panose="020B0604020202020204" pitchFamily="34" charset="0"/>
                <a:cs typeface="Arial" panose="020B0604020202020204" pitchFamily="34" charset="0"/>
              </a:rPr>
              <a:t>Specs:</a:t>
            </a:r>
          </a:p>
          <a:p>
            <a:r>
              <a:rPr lang="en-US" sz="2000" dirty="0">
                <a:solidFill>
                  <a:srgbClr val="663300"/>
                </a:solidFill>
                <a:latin typeface="Arial" panose="020B0604020202020204" pitchFamily="34" charset="0"/>
                <a:cs typeface="Arial" panose="020B0604020202020204" pitchFamily="34" charset="0"/>
              </a:rPr>
              <a:t>5% to 200%</a:t>
            </a:r>
          </a:p>
          <a:p>
            <a:r>
              <a:rPr lang="en-US" sz="2000" dirty="0">
                <a:solidFill>
                  <a:srgbClr val="663300"/>
                </a:solidFill>
                <a:latin typeface="Arial" panose="020B0604020202020204" pitchFamily="34" charset="0"/>
                <a:cs typeface="Arial" panose="020B0604020202020204" pitchFamily="34" charset="0"/>
              </a:rPr>
              <a:t>Merchants with “vice” purchase and money transfers don’t apply.</a:t>
            </a:r>
          </a:p>
          <a:p>
            <a:r>
              <a:rPr lang="en-US" sz="2000" dirty="0">
                <a:solidFill>
                  <a:srgbClr val="663300"/>
                </a:solidFill>
                <a:latin typeface="Arial" panose="020B0604020202020204" pitchFamily="34" charset="0"/>
                <a:cs typeface="Arial" panose="020B0604020202020204" pitchFamily="34" charset="0"/>
              </a:rPr>
              <a:t>Go directly to the checking account</a:t>
            </a:r>
          </a:p>
          <a:p>
            <a:pPr marL="0" indent="0">
              <a:buNone/>
            </a:pPr>
            <a:endParaRPr lang="es-ES" dirty="0"/>
          </a:p>
        </p:txBody>
      </p:sp>
      <p:pic>
        <p:nvPicPr>
          <p:cNvPr id="5" name="Imagen 4">
            <a:extLst>
              <a:ext uri="{FF2B5EF4-FFF2-40B4-BE49-F238E27FC236}">
                <a16:creationId xmlns:a16="http://schemas.microsoft.com/office/drawing/2014/main" id="{FC940899-1585-4234-A836-FCA98726B700}"/>
              </a:ext>
            </a:extLst>
          </p:cNvPr>
          <p:cNvPicPr>
            <a:picLocks noChangeAspect="1"/>
          </p:cNvPicPr>
          <p:nvPr/>
        </p:nvPicPr>
        <p:blipFill>
          <a:blip r:embed="rId2"/>
          <a:stretch>
            <a:fillRect/>
          </a:stretch>
        </p:blipFill>
        <p:spPr>
          <a:xfrm>
            <a:off x="8841315" y="3107990"/>
            <a:ext cx="3083985" cy="3750010"/>
          </a:xfrm>
          <a:prstGeom prst="rect">
            <a:avLst/>
          </a:prstGeom>
        </p:spPr>
      </p:pic>
    </p:spTree>
    <p:extLst>
      <p:ext uri="{BB962C8B-B14F-4D97-AF65-F5344CB8AC3E}">
        <p14:creationId xmlns:p14="http://schemas.microsoft.com/office/powerpoint/2010/main" val="1677932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4000">
              <a:schemeClr val="accent4">
                <a:lumMod val="40000"/>
                <a:lumOff val="60000"/>
              </a:schemeClr>
            </a:gs>
            <a:gs pos="25000">
              <a:srgbClr val="C9ADC9"/>
            </a:gs>
            <a:gs pos="0">
              <a:srgbClr val="F7AFB9">
                <a:alpha val="61000"/>
              </a:srgbClr>
            </a:gs>
            <a:gs pos="78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14E7543-8A8D-4439-B0B7-012E8C0DA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0784" y="4023143"/>
            <a:ext cx="2466975" cy="1847850"/>
          </a:xfrm>
          <a:prstGeom prst="rect">
            <a:avLst/>
          </a:prstGeom>
          <a:ln w="38100">
            <a:solidFill>
              <a:srgbClr val="001746"/>
            </a:solidFill>
          </a:ln>
        </p:spPr>
      </p:pic>
      <p:sp>
        <p:nvSpPr>
          <p:cNvPr id="2" name="Título 1">
            <a:extLst>
              <a:ext uri="{FF2B5EF4-FFF2-40B4-BE49-F238E27FC236}">
                <a16:creationId xmlns:a16="http://schemas.microsoft.com/office/drawing/2014/main" id="{7A7ED021-1DFF-4B3C-AAA7-D5F7ED4E5CDB}"/>
              </a:ext>
            </a:extLst>
          </p:cNvPr>
          <p:cNvSpPr>
            <a:spLocks noGrp="1"/>
          </p:cNvSpPr>
          <p:nvPr>
            <p:ph type="title"/>
          </p:nvPr>
        </p:nvSpPr>
        <p:spPr/>
        <p:txBody>
          <a:bodyPr/>
          <a:lstStyle/>
          <a:p>
            <a:pPr algn="ctr"/>
            <a:r>
              <a:rPr lang="en-US" dirty="0"/>
              <a:t>Discretionary Fund - TBD</a:t>
            </a:r>
            <a:endParaRPr lang="es-ES" dirty="0"/>
          </a:p>
        </p:txBody>
      </p:sp>
      <p:sp>
        <p:nvSpPr>
          <p:cNvPr id="3" name="Marcador de contenido 2">
            <a:extLst>
              <a:ext uri="{FF2B5EF4-FFF2-40B4-BE49-F238E27FC236}">
                <a16:creationId xmlns:a16="http://schemas.microsoft.com/office/drawing/2014/main" id="{318A5B19-9DB7-4F19-8E71-BF23D70297DA}"/>
              </a:ext>
            </a:extLst>
          </p:cNvPr>
          <p:cNvSpPr>
            <a:spLocks noGrp="1"/>
          </p:cNvSpPr>
          <p:nvPr>
            <p:ph idx="1"/>
          </p:nvPr>
        </p:nvSpPr>
        <p:spPr>
          <a:xfrm>
            <a:off x="3377363" y="1689518"/>
            <a:ext cx="5113421" cy="4667250"/>
          </a:xfrm>
        </p:spPr>
        <p:txBody>
          <a:bodyPr>
            <a:normAutofit lnSpcReduction="10000"/>
          </a:bodyPr>
          <a:lstStyle/>
          <a:p>
            <a:pPr marL="0" indent="0" rtl="0">
              <a:spcAft>
                <a:spcPts val="0"/>
              </a:spcAft>
              <a:buNone/>
            </a:pPr>
            <a:r>
              <a:rPr lang="en-US" sz="1800" b="0" i="0" u="none" strike="noStrike" dirty="0">
                <a:solidFill>
                  <a:srgbClr val="000000"/>
                </a:solidFill>
                <a:effectLst/>
                <a:latin typeface="Roboto"/>
              </a:rPr>
              <a:t>We give you the power to help our members when they need it. </a:t>
            </a:r>
            <a:endParaRPr lang="en-US" b="0" dirty="0">
              <a:effectLst/>
            </a:endParaRPr>
          </a:p>
          <a:p>
            <a:pPr marL="0" indent="0" rtl="0">
              <a:spcBef>
                <a:spcPts val="0"/>
              </a:spcBef>
              <a:spcAft>
                <a:spcPts val="0"/>
              </a:spcAft>
              <a:buNone/>
            </a:pPr>
            <a:r>
              <a:rPr lang="en-US" b="0" dirty="0">
                <a:effectLst/>
              </a:rPr>
              <a:t> </a:t>
            </a:r>
          </a:p>
          <a:p>
            <a:pPr marL="0" indent="0" rtl="0">
              <a:spcBef>
                <a:spcPts val="0"/>
              </a:spcBef>
              <a:spcAft>
                <a:spcPts val="0"/>
              </a:spcAft>
              <a:buNone/>
            </a:pPr>
            <a:r>
              <a:rPr lang="en-US" sz="1800" b="0" i="0" u="none" strike="noStrike" dirty="0">
                <a:solidFill>
                  <a:srgbClr val="000000"/>
                </a:solidFill>
                <a:effectLst/>
                <a:latin typeface="Roboto"/>
              </a:rPr>
              <a:t>Each agent will be allotted $1000 per month to assist with those unplanned situations.</a:t>
            </a:r>
            <a:endParaRPr lang="en-US" b="0" dirty="0">
              <a:effectLst/>
            </a:endParaRPr>
          </a:p>
          <a:p>
            <a:pPr marL="0" indent="0" rtl="0">
              <a:spcBef>
                <a:spcPts val="0"/>
              </a:spcBef>
              <a:spcAft>
                <a:spcPts val="0"/>
              </a:spcAft>
              <a:buNone/>
            </a:pPr>
            <a:r>
              <a:rPr lang="en-US" b="0" dirty="0">
                <a:effectLst/>
              </a:rPr>
              <a:t> </a:t>
            </a:r>
          </a:p>
          <a:p>
            <a:pPr marL="0" indent="0" rtl="0">
              <a:spcBef>
                <a:spcPts val="0"/>
              </a:spcBef>
              <a:spcAft>
                <a:spcPts val="0"/>
              </a:spcAft>
              <a:buNone/>
            </a:pPr>
            <a:r>
              <a:rPr lang="en-US" sz="1800" b="0" i="0" u="none" strike="noStrike" dirty="0">
                <a:solidFill>
                  <a:srgbClr val="000000"/>
                </a:solidFill>
                <a:effectLst/>
                <a:latin typeface="Roboto"/>
              </a:rPr>
              <a:t>EXAMPLES: </a:t>
            </a:r>
            <a:endParaRPr lang="en-US" b="0" dirty="0">
              <a:effectLst/>
            </a:endParaRPr>
          </a:p>
          <a:p>
            <a:pPr marL="0" indent="0" rtl="0">
              <a:spcBef>
                <a:spcPts val="0"/>
              </a:spcBef>
              <a:spcAft>
                <a:spcPts val="0"/>
              </a:spcAft>
              <a:buNone/>
            </a:pPr>
            <a:r>
              <a:rPr lang="en-US" sz="1800" b="0" i="0" u="none" strike="noStrike" dirty="0">
                <a:solidFill>
                  <a:srgbClr val="000000"/>
                </a:solidFill>
                <a:effectLst/>
                <a:latin typeface="Roboto"/>
              </a:rPr>
              <a:t>A member is filling up his gas tank but the money from his linked account hasn't come through, even though they have the Emergency Fund option you can decide to give that member the money needed to fill up their tank. Discretionary funds are gifts and do not need to be repaid.</a:t>
            </a:r>
            <a:endParaRPr lang="en-US" b="0" dirty="0">
              <a:effectLst/>
            </a:endParaRPr>
          </a:p>
          <a:p>
            <a:pPr marL="0" indent="0">
              <a:buNone/>
            </a:pPr>
            <a:br>
              <a:rPr lang="en-US" dirty="0"/>
            </a:br>
            <a:endParaRPr lang="es-ES" dirty="0"/>
          </a:p>
        </p:txBody>
      </p:sp>
      <p:pic>
        <p:nvPicPr>
          <p:cNvPr id="5" name="Imagen 4">
            <a:extLst>
              <a:ext uri="{FF2B5EF4-FFF2-40B4-BE49-F238E27FC236}">
                <a16:creationId xmlns:a16="http://schemas.microsoft.com/office/drawing/2014/main" id="{A9D8740A-C472-499F-ADB5-9262AF23F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164" y="3289717"/>
            <a:ext cx="1895823" cy="2143125"/>
          </a:xfrm>
          <a:prstGeom prst="rect">
            <a:avLst/>
          </a:prstGeom>
          <a:ln w="38100">
            <a:solidFill>
              <a:srgbClr val="001746"/>
            </a:solidFill>
          </a:ln>
        </p:spPr>
      </p:pic>
      <p:pic>
        <p:nvPicPr>
          <p:cNvPr id="7" name="Imagen 6">
            <a:extLst>
              <a:ext uri="{FF2B5EF4-FFF2-40B4-BE49-F238E27FC236}">
                <a16:creationId xmlns:a16="http://schemas.microsoft.com/office/drawing/2014/main" id="{C56D52E1-1C00-4C83-A230-08E659A4D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4272" y="1880018"/>
            <a:ext cx="2143125" cy="2143125"/>
          </a:xfrm>
          <a:prstGeom prst="rect">
            <a:avLst/>
          </a:prstGeom>
          <a:ln w="38100">
            <a:solidFill>
              <a:srgbClr val="001746"/>
            </a:solidFill>
          </a:ln>
        </p:spPr>
      </p:pic>
      <p:pic>
        <p:nvPicPr>
          <p:cNvPr id="11" name="Imagen 10">
            <a:extLst>
              <a:ext uri="{FF2B5EF4-FFF2-40B4-BE49-F238E27FC236}">
                <a16:creationId xmlns:a16="http://schemas.microsoft.com/office/drawing/2014/main" id="{C98F18F7-BA21-4D5B-9C76-7C34C5B5E6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924" y="1785353"/>
            <a:ext cx="1895822" cy="1904248"/>
          </a:xfrm>
          <a:prstGeom prst="rect">
            <a:avLst/>
          </a:prstGeom>
          <a:ln w="38100">
            <a:solidFill>
              <a:srgbClr val="001746"/>
            </a:solidFill>
          </a:ln>
        </p:spPr>
      </p:pic>
    </p:spTree>
    <p:extLst>
      <p:ext uri="{BB962C8B-B14F-4D97-AF65-F5344CB8AC3E}">
        <p14:creationId xmlns:p14="http://schemas.microsoft.com/office/powerpoint/2010/main" val="20632993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1258</Words>
  <Application>Microsoft Office PowerPoint</Application>
  <PresentationFormat>Panorámica</PresentationFormat>
  <Paragraphs>182</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Arial Narrow</vt:lpstr>
      <vt:lpstr>Calibri</vt:lpstr>
      <vt:lpstr>Calibri Light</vt:lpstr>
      <vt:lpstr>Roboto</vt:lpstr>
      <vt:lpstr>Tema de Office</vt:lpstr>
      <vt:lpstr>Presentación de PowerPoint</vt:lpstr>
      <vt:lpstr>What’s Bella Loves Me?</vt:lpstr>
      <vt:lpstr>OUR VALUES</vt:lpstr>
      <vt:lpstr>What do I need to be a part of Bella.</vt:lpstr>
      <vt:lpstr>ONBOARDING</vt:lpstr>
      <vt:lpstr>What does Bella offer?</vt:lpstr>
      <vt:lpstr>BLINK – KARMA </vt:lpstr>
      <vt:lpstr>BLINK – BELLA SURPRISE</vt:lpstr>
      <vt:lpstr>Discretionary Fund - TBD</vt:lpstr>
      <vt:lpstr>Discretionary Fund - TBD</vt:lpstr>
      <vt:lpstr>CHECKING ACCOUNTS.</vt:lpstr>
      <vt:lpstr>CHECKING ACCOUNTS.</vt:lpstr>
      <vt:lpstr>FUNDING YOUR ACCOUNT - PLAID</vt:lpstr>
      <vt:lpstr>FUNDING YOUR ACCOUNT - MICRODEPOSITS</vt:lpstr>
      <vt:lpstr>FUNDING YOUR ACCOUNT - MICRODEPOSITS</vt:lpstr>
      <vt:lpstr>Funding your Account – Direct Deposit</vt:lpstr>
      <vt:lpstr>DEBIT CARD.</vt:lpstr>
      <vt:lpstr>DEBIT CARD.</vt:lpstr>
      <vt:lpstr>Card Activation.</vt:lpstr>
      <vt:lpstr>SAVINGS ACCOUNTS.</vt:lpstr>
      <vt:lpstr>SAVINGS ACCOUNT - DETAILS</vt:lpstr>
      <vt:lpstr>SERVICE LEVEL AGREEMENT</vt:lpstr>
      <vt:lpstr>WIDGET WALKTHROUGH</vt:lpstr>
      <vt:lpstr>AW TICKETS - TBD</vt:lpstr>
      <vt:lpstr>Presentación de PowerPoint</vt:lpstr>
      <vt:lpstr>ACCOUNT CLOSING.</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Willman Ramirez</dc:creator>
  <cp:lastModifiedBy>Willman Ramirez</cp:lastModifiedBy>
  <cp:revision>29</cp:revision>
  <dcterms:created xsi:type="dcterms:W3CDTF">2021-01-30T00:31:03Z</dcterms:created>
  <dcterms:modified xsi:type="dcterms:W3CDTF">2021-01-30T05:14:50Z</dcterms:modified>
</cp:coreProperties>
</file>